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0" r:id="rId2"/>
    <p:sldId id="285" r:id="rId3"/>
    <p:sldId id="291" r:id="rId4"/>
    <p:sldId id="293" r:id="rId5"/>
    <p:sldId id="298" r:id="rId6"/>
    <p:sldId id="296" r:id="rId7"/>
    <p:sldId id="299" r:id="rId8"/>
    <p:sldId id="292" r:id="rId9"/>
    <p:sldId id="294" r:id="rId10"/>
    <p:sldId id="297" r:id="rId11"/>
    <p:sldId id="302" r:id="rId12"/>
    <p:sldId id="300" r:id="rId13"/>
    <p:sldId id="301" r:id="rId14"/>
    <p:sldId id="303" r:id="rId15"/>
  </p:sldIdLst>
  <p:sldSz cx="12192000" cy="6858000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stin Dean" initials="JD" lastIdx="4" clrIdx="0">
    <p:extLst>
      <p:ext uri="{19B8F6BF-5375-455C-9EA6-DF929625EA0E}">
        <p15:presenceInfo xmlns:p15="http://schemas.microsoft.com/office/powerpoint/2012/main" userId="S::jdean@theadditiveagency.com::48d7c856-aa91-4f9a-9c9d-c7de74b978a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6900"/>
    <a:srgbClr val="000000"/>
    <a:srgbClr val="707780"/>
    <a:srgbClr val="D74100"/>
    <a:srgbClr val="404040"/>
    <a:srgbClr val="6D777E"/>
    <a:srgbClr val="F76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858" dt="2021-03-11T01:52:24.550"/>
    <p1510:client id="{08932AFC-AE05-E658-CA7C-BDE61DE9B447}" v="342" dt="2021-03-15T02:21:22.824"/>
    <p1510:client id="{0D00B59F-1040-B000-C83E-E90985E283DB}" v="39" dt="2021-03-17T01:43:05.718"/>
    <p1510:client id="{11F48A1A-E50E-A519-D62C-81303EFF5A7C}" v="11" dt="2021-03-17T15:43:29.316"/>
    <p1510:client id="{2440ACFB-236C-16C0-8FBD-C744AD2FF880}" v="319" dt="2021-03-15T01:03:54.804"/>
    <p1510:client id="{2CF99A5A-A8E7-CAC5-6109-A96E995D00C5}" v="315" dt="2021-03-15T00:49:30.025"/>
    <p1510:client id="{2DABE8F1-C089-AB78-029F-659E85EB4A4E}" v="124" dt="2021-03-14T20:47:48.414"/>
    <p1510:client id="{3A9E6680-8C68-27B8-DC61-4947FA38622D}" v="689" dt="2021-03-11T02:05:18.411"/>
    <p1510:client id="{5323C1FC-E5E1-BCD0-A257-B7897A096AAE}" v="861" dt="2021-03-13T03:46:46.429"/>
    <p1510:client id="{53B020F9-AB72-D7A1-E2E1-EE096FF38B48}" v="813" dt="2021-03-11T01:50:24.190"/>
    <p1510:client id="{69CE0C20-B68C-54B8-C27A-FE06BF9469C2}" v="19" dt="2021-03-17T01:53:38.212"/>
    <p1510:client id="{73D27E1C-9112-9775-93A0-43FB31BAE48C}" v="1389" dt="2021-03-15T01:25:26.153"/>
    <p1510:client id="{9E66DDE2-608C-E207-79EA-381C17F9F8CF}" v="1370" dt="2021-03-15T01:06:29.802"/>
    <p1510:client id="{D8524743-DEA1-7617-D8E9-BF2F9911A501}" v="2" dt="2021-03-17T17:53:41.446"/>
    <p1510:client id="{FE487B1F-F985-619E-0F8D-E1F7890F8CDF}" v="40" dt="2021-03-17T22:41:42.138"/>
  </p1510:revLst>
</p1510:revInfo>
</file>

<file path=ppt/tableStyles.xml><?xml version="1.0" encoding="utf-8"?>
<a:tblStyleLst xmlns:a="http://schemas.openxmlformats.org/drawingml/2006/main" def="{10A1B5D5-9B99-4C35-A422-299274C87663}"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08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01379A-EF37-704C-8538-D0F73F424F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2CBE97-3D0C-5045-9FE9-7F95CA6BE3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CE2166-158B-7043-BC3D-862E3961CD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0385E-9AEC-AE4B-9F29-034FFD6546A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B6664E-7B47-9F48-A0F4-96D7B082EC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E0C87-C4B2-804D-A271-30F16C3C06F1}" type="datetimeFigureOut">
              <a:rPr lang="en-US" smtClean="0"/>
              <a:t>3/17/2021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54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088AB-38D9-574D-9FE4-C1ABD659377A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9CC7F-D7FD-7142-9894-9CD0A54CF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72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35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30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Students and Retirees have a higher probability of saying yes. One interesting nugget would be to build product offerings around this target market.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9CC7F-D7FD-7142-9894-9CD0A54CFB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6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Block S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879447"/>
            <a:ext cx="658368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5122"/>
            <a:ext cx="6583680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3" descr="Syracuse University is presented next to a block S in orange on a white background." title="Syracuse University Logo">
            <a:extLst>
              <a:ext uri="{FF2B5EF4-FFF2-40B4-BE49-F238E27FC236}">
                <a16:creationId xmlns:a16="http://schemas.microsoft.com/office/drawing/2014/main" id="{45EA3A71-4B99-694C-96D0-5C3A8731AD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8" name="Picture 4" descr="Large orange blocky &quot;S&quot; placed on the bottom right corner of the slide. " title="Syracuse University Block S">
            <a:extLst>
              <a:ext uri="{FF2B5EF4-FFF2-40B4-BE49-F238E27FC236}">
                <a16:creationId xmlns:a16="http://schemas.microsoft.com/office/drawing/2014/main" id="{D1E18515-35BE-7644-8158-2284E6C0A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2" r="11376" b="6722"/>
          <a:stretch/>
        </p:blipFill>
        <p:spPr>
          <a:xfrm>
            <a:off x="7772400" y="457200"/>
            <a:ext cx="441655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58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FBE8-57B1-984B-85C1-A3E9EEE3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3B3998B0-802F-B748-B5BA-6FE0D747129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41248" y="1828800"/>
            <a:ext cx="10515600" cy="435254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40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F2A658F-CD0B-4645-8298-83CE8302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D1DCB07-D8B9-C74E-BA30-F4E3DA9511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070101"/>
            <a:ext cx="12192000" cy="47878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558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A667-DD05-564E-B57D-77CECB3AE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55991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0100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(Oran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31" y="1060809"/>
            <a:ext cx="5224821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4114800"/>
            <a:ext cx="5224821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816FEDB-1838-C944-A3FD-F00975D579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2240" y="0"/>
            <a:ext cx="5699760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06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with Photo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31" y="1060809"/>
            <a:ext cx="5224821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31" y="4114800"/>
            <a:ext cx="5224821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C17D0421-183A-334C-9D76-A5BEBECDE6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2240" y="0"/>
            <a:ext cx="569976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76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(Oran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36987"/>
            <a:ext cx="10515600" cy="13636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357813"/>
            <a:ext cx="10515600" cy="719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71071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9ABE-199D-114A-BD4B-8AB0CAAC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36987"/>
            <a:ext cx="10515600" cy="136366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9A87B-9450-B342-898B-1B56515C9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357813"/>
            <a:ext cx="10515600" cy="719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7574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 descr="This rectangle is a decorative element that becomes a white background for the orange logo at the top left of the slide. " title="Decorative Background">
            <a:extLst>
              <a:ext uri="{FF2B5EF4-FFF2-40B4-BE49-F238E27FC236}">
                <a16:creationId xmlns:a16="http://schemas.microsoft.com/office/drawing/2014/main" id="{982ED1EF-5686-E24D-9F47-3384F095732F}"/>
              </a:ext>
            </a:extLst>
          </p:cNvPr>
          <p:cNvSpPr/>
          <p:nvPr userDrawn="1"/>
        </p:nvSpPr>
        <p:spPr>
          <a:xfrm>
            <a:off x="0" y="0"/>
            <a:ext cx="12191999" cy="1188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78F63C-0147-3441-9377-F9E2452D2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4332" y="2778847"/>
            <a:ext cx="5486400" cy="1737360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5" name="Picture 2" descr="Syracuse University is presented next to a block S in orange on a white background." title="Syracuse University Logo">
            <a:extLst>
              <a:ext uri="{FF2B5EF4-FFF2-40B4-BE49-F238E27FC236}">
                <a16:creationId xmlns:a16="http://schemas.microsoft.com/office/drawing/2014/main" id="{DB50F347-9886-324C-A880-F8E9B3A822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0" r="-90"/>
          <a:stretch/>
        </p:blipFill>
        <p:spPr>
          <a:xfrm>
            <a:off x="696058" y="365760"/>
            <a:ext cx="241837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86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Laurel (Orange)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494660B-E1AB-AF43-9B1B-F34D5E1C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3" y="2766217"/>
            <a:ext cx="5486400" cy="1737360"/>
          </a:xfrm>
        </p:spPr>
        <p:txBody>
          <a:bodyPr tIns="0" bIns="0" anchor="t" anchorCtr="0"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Picture 3" descr="Syracuse University is presented next to a block S in white on an orange background." title="Syracuse University Logo">
            <a:extLst>
              <a:ext uri="{FF2B5EF4-FFF2-40B4-BE49-F238E27FC236}">
                <a16:creationId xmlns:a16="http://schemas.microsoft.com/office/drawing/2014/main" id="{041D6A3C-A6D7-5C40-8DB1-7F7F93BCA5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" t="408" r="-69" b="-408"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7" name="Picture 3" descr="The laurel from the Syracuse University seal is cropped to fit the right side of the slide. The laurel consists of a series of leaves in an arch. The laurel is white on top of an orange background." title="Syracuse University Laurel">
            <a:extLst>
              <a:ext uri="{FF2B5EF4-FFF2-40B4-BE49-F238E27FC236}">
                <a16:creationId xmlns:a16="http://schemas.microsoft.com/office/drawing/2014/main" id="{4F9193E3-243E-1B45-8467-4622423DF0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" t="19247" r="69129" b="23976"/>
          <a:stretch/>
        </p:blipFill>
        <p:spPr>
          <a:xfrm>
            <a:off x="8339328" y="0"/>
            <a:ext cx="3849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43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Block S (Nav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879447"/>
            <a:ext cx="658368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5122"/>
            <a:ext cx="6583680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3" descr="Syracuse University is presented next to a block S in orange on a white background." title="Syracuse University Logo">
            <a:extLst>
              <a:ext uri="{FF2B5EF4-FFF2-40B4-BE49-F238E27FC236}">
                <a16:creationId xmlns:a16="http://schemas.microsoft.com/office/drawing/2014/main" id="{33CC16B8-858B-E641-A281-B2BCE05C5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9" name="Picture 4" descr="Large navy blocky &quot;S&quot; placed on the bottom right corner of the slide. " title="Syracuse University Block S">
            <a:extLst>
              <a:ext uri="{FF2B5EF4-FFF2-40B4-BE49-F238E27FC236}">
                <a16:creationId xmlns:a16="http://schemas.microsoft.com/office/drawing/2014/main" id="{069354DE-56C0-484E-A9B2-526150D0EC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" r="11376" b="6720"/>
          <a:stretch/>
        </p:blipFill>
        <p:spPr>
          <a:xfrm>
            <a:off x="7772400" y="457200"/>
            <a:ext cx="441655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944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ith Laurel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FF41C7C-C8A5-FE4C-AF93-AC5D5F45F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" y="2766217"/>
            <a:ext cx="5483335" cy="1737360"/>
          </a:xfrm>
        </p:spPr>
        <p:txBody>
          <a:bodyPr tIns="0" bIns="0" anchor="t" anchorCtr="0">
            <a:noAutofit/>
          </a:bodyPr>
          <a:lstStyle>
            <a:lvl1pPr>
              <a:defRPr sz="66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pic>
        <p:nvPicPr>
          <p:cNvPr id="6" name="Picture 3" descr="Syracuse University is presented next to a block S in orange on a navy background." title="Syracuse University Logo">
            <a:extLst>
              <a:ext uri="{FF2B5EF4-FFF2-40B4-BE49-F238E27FC236}">
                <a16:creationId xmlns:a16="http://schemas.microsoft.com/office/drawing/2014/main" id="{AA5B4474-4214-1746-A7BA-39AF0E90A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7" name="Picture 3" descr="The laurel from the Syracuse University seal is cropped to fit the right side of the slide. The laurel consists of a series of leaves in an arch. The laurel is white on top of a navy background." title="Syracuse University Laurel">
            <a:extLst>
              <a:ext uri="{FF2B5EF4-FFF2-40B4-BE49-F238E27FC236}">
                <a16:creationId xmlns:a16="http://schemas.microsoft.com/office/drawing/2014/main" id="{6698A982-DF1C-E541-8680-695565939B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" t="19247" r="69129" b="23976"/>
          <a:stretch/>
        </p:blipFill>
        <p:spPr>
          <a:xfrm>
            <a:off x="8339328" y="0"/>
            <a:ext cx="3849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30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Block S (Oran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1879447"/>
            <a:ext cx="658368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5122"/>
            <a:ext cx="6583680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3" descr="Syracuse University is presented next to a block S in white on an orange background" title="Syracuse University Logo">
            <a:extLst>
              <a:ext uri="{FF2B5EF4-FFF2-40B4-BE49-F238E27FC236}">
                <a16:creationId xmlns:a16="http://schemas.microsoft.com/office/drawing/2014/main" id="{7CF03E9B-FCD7-F442-A254-65ABE0B4FC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9" t="408" r="-69" b="-408"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</p:spPr>
      </p:pic>
      <p:pic>
        <p:nvPicPr>
          <p:cNvPr id="9" name="Picture 4" descr="Large navy blocky &quot;S&quot; placed on the bottom right corner of the slide. " title="Syracuse University Block S">
            <a:extLst>
              <a:ext uri="{FF2B5EF4-FFF2-40B4-BE49-F238E27FC236}">
                <a16:creationId xmlns:a16="http://schemas.microsoft.com/office/drawing/2014/main" id="{1EBB5EBE-9943-6946-A35D-110561847C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" r="11376" b="6720"/>
          <a:stretch/>
        </p:blipFill>
        <p:spPr>
          <a:xfrm>
            <a:off x="7772400" y="457200"/>
            <a:ext cx="441655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93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 (Oran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79447"/>
            <a:ext cx="439010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975122"/>
            <a:ext cx="4390103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369042D0-5033-4541-ADD4-1239414CD9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716280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pic>
        <p:nvPicPr>
          <p:cNvPr id="7" name="Picture 4" descr="Syracuse University is presented next to a block S in white on an orange background" title="Syracuse University Logo">
            <a:extLst>
              <a:ext uri="{FF2B5EF4-FFF2-40B4-BE49-F238E27FC236}">
                <a16:creationId xmlns:a16="http://schemas.microsoft.com/office/drawing/2014/main" id="{DE7701AA-76BC-3943-BF2D-8660BCB5DA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35" b="735"/>
          <a:stretch/>
        </p:blipFill>
        <p:spPr>
          <a:xfrm>
            <a:off x="457200" y="457200"/>
            <a:ext cx="3300984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 (Navy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D7C3A-EF0B-4240-8101-CB6524BBA4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79447"/>
            <a:ext cx="439010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AD06B-ADEF-9846-AB81-A4E3AE9CC5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975122"/>
            <a:ext cx="4390103" cy="1039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DC87AD74-788A-2745-9A83-3936DD28B9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716280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pic>
        <p:nvPicPr>
          <p:cNvPr id="6" name="Picture 4" descr="Syracuse University is presented next to a block S in orange on a navy background. " title="Syracuse University Logo">
            <a:extLst>
              <a:ext uri="{FF2B5EF4-FFF2-40B4-BE49-F238E27FC236}">
                <a16:creationId xmlns:a16="http://schemas.microsoft.com/office/drawing/2014/main" id="{BAA10509-61C6-614C-9E42-CC55FDFFA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457200"/>
            <a:ext cx="3300984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6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7A350-A569-4D4A-A8C5-9F53139FA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4DD360-C2B2-1A49-B668-FE02618F2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9525" indent="0">
              <a:buNone/>
              <a:tabLst/>
              <a:defRPr sz="2800"/>
            </a:lvl2pPr>
            <a:lvl3pPr marL="9525" indent="0">
              <a:buNone/>
              <a:tabLst/>
              <a:defRPr sz="2800"/>
            </a:lvl3pPr>
            <a:lvl4pPr marL="9525" indent="0">
              <a:buNone/>
              <a:tabLst/>
              <a:defRPr sz="2400"/>
            </a:lvl4pPr>
            <a:lvl5pPr marL="9525" indent="0">
              <a:buNone/>
              <a:tabLst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4781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FBE8-57B1-984B-85C1-A3E9EEE3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067853-CEB1-FC44-B005-DDF70C5D1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0712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407E-022E-794A-A444-D97BCE8B5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5029A84-5503-7243-AB5C-33942C7CB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D58A4AA-3BBA-CD47-9E72-7974705306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4612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D03F8-3E42-A544-82DD-AA6A2FE1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92CCD6E-072F-2642-AB45-71658C909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5625"/>
            <a:ext cx="5157787" cy="73152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1"/>
                </a:solidFill>
                <a:latin typeface="Sherman Sans" pitchFamily="2" charset="77"/>
                <a:ea typeface="Sherman Sans" pitchFamily="2" charset="77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CF624C1-8860-7343-A9C7-D4AE6D946B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51761"/>
            <a:ext cx="5157787" cy="35252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F7A2362-C790-E647-BCBF-A98393C550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5625"/>
            <a:ext cx="5183188" cy="73152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>
                <a:solidFill>
                  <a:schemeClr val="accent1"/>
                </a:solidFill>
                <a:latin typeface="Sherman Sans" pitchFamily="2" charset="77"/>
                <a:ea typeface="Sherman Sans" pitchFamily="2" charset="77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3FD1DC2-B954-A943-AD79-573CC1E41B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51761"/>
            <a:ext cx="5183188" cy="35252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61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94CB2F0-51AE-5C4D-B565-575D8027D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BCC5045-1D03-7D4A-9807-27BCB241B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25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3">
            <a:extLst>
              <a:ext uri="{FF2B5EF4-FFF2-40B4-BE49-F238E27FC236}">
                <a16:creationId xmlns:a16="http://schemas.microsoft.com/office/drawing/2014/main" id="{08139C9B-1722-DF45-9141-674D6389476B}"/>
              </a:ext>
            </a:extLst>
          </p:cNvPr>
          <p:cNvCxnSpPr>
            <a:cxnSpLocks/>
          </p:cNvCxnSpPr>
          <p:nvPr userDrawn="1"/>
        </p:nvCxnSpPr>
        <p:spPr>
          <a:xfrm>
            <a:off x="838200" y="6355845"/>
            <a:ext cx="105156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4">
            <a:extLst>
              <a:ext uri="{FF2B5EF4-FFF2-40B4-BE49-F238E27FC236}">
                <a16:creationId xmlns:a16="http://schemas.microsoft.com/office/drawing/2014/main" id="{B074448F-ECDF-DC44-9F43-FD59771C7B33}"/>
              </a:ext>
            </a:extLst>
          </p:cNvPr>
          <p:cNvSpPr txBox="1"/>
          <p:nvPr userDrawn="1"/>
        </p:nvSpPr>
        <p:spPr>
          <a:xfrm>
            <a:off x="838200" y="6355845"/>
            <a:ext cx="1919243" cy="365125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r>
              <a:rPr lang="en-US" sz="1100">
                <a:solidFill>
                  <a:schemeClr val="tx2"/>
                </a:solidFill>
                <a:latin typeface="Sherman Serif Book" pitchFamily="2" charset="77"/>
                <a:ea typeface="Sherman Serif Book" pitchFamily="2" charset="77"/>
                <a:cs typeface="Verdana" panose="020B0604030504040204" pitchFamily="34" charset="0"/>
              </a:rPr>
              <a:t>Syracuse University</a:t>
            </a: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5617610D-C255-5549-8A79-A9BD2F9C5841}"/>
              </a:ext>
            </a:extLst>
          </p:cNvPr>
          <p:cNvSpPr txBox="1"/>
          <p:nvPr userDrawn="1"/>
        </p:nvSpPr>
        <p:spPr>
          <a:xfrm>
            <a:off x="9434557" y="6355845"/>
            <a:ext cx="1919243" cy="365125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pPr algn="r"/>
            <a:fld id="{9A343670-1D05-7C47-B2D6-B371475A4076}" type="slidenum">
              <a:rPr lang="en-US" sz="1000" b="0" smtClean="0">
                <a:solidFill>
                  <a:schemeClr val="tx2"/>
                </a:solidFill>
                <a:latin typeface="Sherman Sans Book" pitchFamily="2" charset="77"/>
                <a:ea typeface="Sherman Sans Book" pitchFamily="2" charset="77"/>
                <a:cs typeface="Verdana" panose="020B0604030504040204" pitchFamily="34" charset="0"/>
              </a:rPr>
              <a:t>‹#›</a:t>
            </a:fld>
            <a:endParaRPr lang="en-US" sz="1000" b="0">
              <a:solidFill>
                <a:schemeClr val="tx2"/>
              </a:solidFill>
              <a:latin typeface="Sherman Sans Book" pitchFamily="2" charset="77"/>
              <a:ea typeface="Sherman Sans Book" pitchFamily="2" charset="77"/>
              <a:cs typeface="Verdana" panose="020B0604030504040204" pitchFamily="34" charset="0"/>
            </a:endParaRPr>
          </a:p>
        </p:txBody>
      </p:sp>
      <p:sp>
        <p:nvSpPr>
          <p:cNvPr id="2" name="MSIPCMContentMarking" descr="{&quot;HashCode&quot;:2082987499,&quot;Placement&quot;:&quot;Footer&quot;}">
            <a:extLst>
              <a:ext uri="{FF2B5EF4-FFF2-40B4-BE49-F238E27FC236}">
                <a16:creationId xmlns:a16="http://schemas.microsoft.com/office/drawing/2014/main" id="{1D80BE80-EC11-4BEC-8A5C-5A0B7BDB2267}"/>
              </a:ext>
            </a:extLst>
          </p:cNvPr>
          <p:cNvSpPr txBox="1"/>
          <p:nvPr userDrawn="1"/>
        </p:nvSpPr>
        <p:spPr>
          <a:xfrm>
            <a:off x="5747487" y="6608802"/>
            <a:ext cx="697026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3668965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68" r:id="rId5"/>
    <p:sldLayoutId id="2147483671" r:id="rId6"/>
    <p:sldLayoutId id="2147483650" r:id="rId7"/>
    <p:sldLayoutId id="2147483652" r:id="rId8"/>
    <p:sldLayoutId id="2147483653" r:id="rId9"/>
    <p:sldLayoutId id="2147483672" r:id="rId10"/>
    <p:sldLayoutId id="2147483655" r:id="rId11"/>
    <p:sldLayoutId id="2147483654" r:id="rId12"/>
    <p:sldLayoutId id="2147483673" r:id="rId13"/>
    <p:sldLayoutId id="2147483658" r:id="rId14"/>
    <p:sldLayoutId id="2147483657" r:id="rId15"/>
    <p:sldLayoutId id="2147483662" r:id="rId16"/>
    <p:sldLayoutId id="2147483663" r:id="rId17"/>
    <p:sldLayoutId id="2147483656" r:id="rId18"/>
    <p:sldLayoutId id="2147483660" r:id="rId19"/>
    <p:sldLayoutId id="214748366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System Font Regular"/>
        <a:buChar char="–"/>
        <a:defRPr sz="28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accent1"/>
        </a:buClr>
        <a:buFont typeface="Wingdings" pitchFamily="2" charset="2"/>
        <a:buChar char="§"/>
        <a:defRPr sz="28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accent1"/>
        </a:buClr>
        <a:buFont typeface="System Font Regular"/>
        <a:buChar char="–"/>
        <a:defRPr sz="24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Sherman Sans Book" pitchFamily="2" charset="77"/>
          <a:ea typeface="Sherman Sans Book" pitchFamily="2" charset="77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fred.stlouisfed.org/series/WSB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C7E7-8002-6A45-8978-D03F16205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415" y="1655500"/>
            <a:ext cx="4661621" cy="2693608"/>
          </a:xfrm>
        </p:spPr>
        <p:txBody>
          <a:bodyPr>
            <a:normAutofit fontScale="90000"/>
          </a:bodyPr>
          <a:lstStyle/>
          <a:p>
            <a:r>
              <a:rPr lang="en-US" sz="4400">
                <a:latin typeface="Sherman Sans Book"/>
                <a:cs typeface="Verdana"/>
              </a:rPr>
              <a:t>Final Project:</a:t>
            </a:r>
            <a:br>
              <a:rPr lang="en-US" sz="4400">
                <a:latin typeface="Sherman Sans Book"/>
                <a:cs typeface="Verdana"/>
              </a:rPr>
            </a:br>
            <a:r>
              <a:rPr lang="en-US" sz="4400">
                <a:latin typeface="Sherman Sans Book"/>
                <a:cs typeface="Verdana"/>
              </a:rPr>
              <a:t>Analyzing banking deposits and who our customers might be?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FDC1A-F7C3-C149-9C5A-87E2D6E91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5122"/>
            <a:ext cx="6583680" cy="1530609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latin typeface="Sherman Sans Book"/>
                <a:cs typeface="Verdana"/>
              </a:rPr>
              <a:t>Andrew Klaassen, Jake </a:t>
            </a:r>
            <a:r>
              <a:rPr lang="en-US" err="1">
                <a:latin typeface="Sherman Sans Book"/>
                <a:cs typeface="Verdana"/>
              </a:rPr>
              <a:t>Arluck</a:t>
            </a:r>
            <a:r>
              <a:rPr lang="en-US">
                <a:latin typeface="Sherman Sans Book"/>
                <a:cs typeface="Verdana"/>
              </a:rPr>
              <a:t>, Jon Russ, Mariko Weaver, Quinn Knudsen</a:t>
            </a:r>
          </a:p>
          <a:p>
            <a:r>
              <a:rPr lang="en-US">
                <a:latin typeface="Sherman Sans Book"/>
                <a:cs typeface="Verdana"/>
              </a:rPr>
              <a:t>Group 2</a:t>
            </a:r>
            <a:endParaRPr lang="en-US"/>
          </a:p>
        </p:txBody>
      </p:sp>
      <p:pic>
        <p:nvPicPr>
          <p:cNvPr id="4" name="Picture 4" descr="A picture containing indoor, lamp&#10;&#10;Description automatically generated">
            <a:extLst>
              <a:ext uri="{FF2B5EF4-FFF2-40B4-BE49-F238E27FC236}">
                <a16:creationId xmlns:a16="http://schemas.microsoft.com/office/drawing/2014/main" id="{86280393-73FC-4ED7-91F6-640F15D87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388" y="415459"/>
            <a:ext cx="1800225" cy="2105025"/>
          </a:xfrm>
          <a:prstGeom prst="rect">
            <a:avLst/>
          </a:prstGeom>
        </p:spPr>
      </p:pic>
      <p:pic>
        <p:nvPicPr>
          <p:cNvPr id="5" name="Picture 5" descr="A picture containing text, building, yellow, outdoor&#10;&#10;Description automatically generated">
            <a:extLst>
              <a:ext uri="{FF2B5EF4-FFF2-40B4-BE49-F238E27FC236}">
                <a16:creationId xmlns:a16="http://schemas.microsoft.com/office/drawing/2014/main" id="{A0D40E5E-3ED0-403E-B6FA-B07B85EAE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694" y="2994434"/>
            <a:ext cx="1801906" cy="18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57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68AFC-B5AF-4C8C-98AE-1A15CB6BA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05" y="104930"/>
            <a:ext cx="10515600" cy="1325563"/>
          </a:xfrm>
        </p:spPr>
        <p:txBody>
          <a:bodyPr/>
          <a:lstStyle/>
          <a:p>
            <a:r>
              <a:rPr lang="en-US">
                <a:latin typeface="Sherman Sans Book"/>
                <a:cs typeface="Verdana"/>
              </a:rPr>
              <a:t>Data results: Models w/out Duration</a:t>
            </a:r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4AD45E3B-32B0-43E2-A9FC-EA1F6EDFE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8588" y="1364559"/>
            <a:ext cx="5826602" cy="403250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AFF76F-6738-4982-8E78-22E4FA101E0B}"/>
              </a:ext>
            </a:extLst>
          </p:cNvPr>
          <p:cNvSpPr txBox="1"/>
          <p:nvPr/>
        </p:nvSpPr>
        <p:spPr>
          <a:xfrm>
            <a:off x="1081668" y="1165302"/>
            <a:ext cx="373751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u="sng">
                <a:solidFill>
                  <a:srgbClr val="000000"/>
                </a:solidFill>
                <a:latin typeface="Lucida Console"/>
              </a:rPr>
              <a:t>Xgbtree 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Confusion Matrix and Statistics</a:t>
            </a:r>
          </a:p>
          <a:p>
            <a:endParaRPr lang="en-US" sz="1000">
              <a:solidFill>
                <a:srgbClr val="000000"/>
              </a:solidFill>
              <a:latin typeface="Lucida Console"/>
            </a:endParaRP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         Reference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Prediction  no yes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      no  931 372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      yes 189 682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                                        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              Accuracy : 0.742          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                95% CI : (0.723, 0.7602)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   No Information Rate : 0.5152         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   P-Value [Acc &gt; NIR] : &lt; 2.2e-16      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                                        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                 Kappa : 0.4808         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                                        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Mcnemar's Test P-Value : 1.541e-14      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                                        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           Sensitivity : 0.8313         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           Specificity : 0.6471         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        Pos Pred Value : 0.7145         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        Neg Pred Value : 0.7830         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            Prevalence : 0.5152         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        Detection Rate : 0.4282         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  Detection Prevalence : 0.5994         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     Balanced Accuracy : 0.7392         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                                        </a:t>
            </a:r>
          </a:p>
          <a:p>
            <a:r>
              <a:rPr lang="en-US" sz="1000">
                <a:solidFill>
                  <a:srgbClr val="000000"/>
                </a:solidFill>
                <a:latin typeface="Lucida Console"/>
              </a:rPr>
              <a:t>       'Positive' Class : no</a:t>
            </a:r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1C7E52-4237-4620-A776-6F9A42C70721}"/>
              </a:ext>
            </a:extLst>
          </p:cNvPr>
          <p:cNvSpPr txBox="1"/>
          <p:nvPr/>
        </p:nvSpPr>
        <p:spPr>
          <a:xfrm>
            <a:off x="9483037" y="1809744"/>
            <a:ext cx="274320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00B050"/>
                </a:solidFill>
                <a:latin typeface="Calibri"/>
                <a:ea typeface="+mn-lt"/>
                <a:cs typeface="Calibri"/>
              </a:rPr>
              <a:t>balance: positive</a:t>
            </a:r>
            <a:endParaRPr lang="en-US">
              <a:solidFill>
                <a:srgbClr val="00B050"/>
              </a:solidFill>
              <a:latin typeface="Calibri"/>
              <a:cs typeface="Calibri"/>
            </a:endParaRPr>
          </a:p>
          <a:p>
            <a:r>
              <a:rPr lang="en-US" sz="1200" b="1" err="1">
                <a:solidFill>
                  <a:srgbClr val="00B050"/>
                </a:solidFill>
                <a:latin typeface="Calibri"/>
                <a:cs typeface="Calibri"/>
              </a:rPr>
              <a:t>poutcome_success</a:t>
            </a:r>
            <a:r>
              <a:rPr lang="en-US" sz="1200" b="1">
                <a:solidFill>
                  <a:srgbClr val="00B050"/>
                </a:solidFill>
                <a:latin typeface="Calibri"/>
                <a:cs typeface="Calibri"/>
              </a:rPr>
              <a:t>: positive </a:t>
            </a:r>
          </a:p>
          <a:p>
            <a:r>
              <a:rPr lang="en-US" sz="1200" b="1">
                <a:solidFill>
                  <a:srgbClr val="00B050"/>
                </a:solidFill>
                <a:latin typeface="Calibri"/>
                <a:cs typeface="Calibri"/>
              </a:rPr>
              <a:t>age: positive</a:t>
            </a:r>
          </a:p>
          <a:p>
            <a:r>
              <a:rPr lang="en-US" sz="1200" b="1">
                <a:solidFill>
                  <a:srgbClr val="C00000"/>
                </a:solidFill>
                <a:latin typeface="Calibri"/>
                <a:cs typeface="Calibri"/>
              </a:rPr>
              <a:t>day: negative</a:t>
            </a:r>
          </a:p>
          <a:p>
            <a:r>
              <a:rPr lang="en-US" sz="1200" b="1" err="1">
                <a:solidFill>
                  <a:srgbClr val="C00000"/>
                </a:solidFill>
                <a:latin typeface="Calibri"/>
                <a:cs typeface="Calibri"/>
              </a:rPr>
              <a:t>poutcome_unknown</a:t>
            </a:r>
            <a:r>
              <a:rPr lang="en-US" sz="1200" b="1">
                <a:solidFill>
                  <a:srgbClr val="C00000"/>
                </a:solidFill>
                <a:latin typeface="Calibri"/>
                <a:cs typeface="Calibri"/>
              </a:rPr>
              <a:t>: negative</a:t>
            </a:r>
          </a:p>
          <a:p>
            <a:r>
              <a:rPr lang="en-US" sz="1200" b="1" err="1">
                <a:solidFill>
                  <a:srgbClr val="00B050"/>
                </a:solidFill>
                <a:latin typeface="Calibri"/>
                <a:cs typeface="Calibri"/>
              </a:rPr>
              <a:t>pdays</a:t>
            </a:r>
            <a:r>
              <a:rPr lang="en-US" sz="1200" b="1">
                <a:solidFill>
                  <a:srgbClr val="00B050"/>
                </a:solidFill>
                <a:latin typeface="Calibri"/>
                <a:cs typeface="Calibri"/>
              </a:rPr>
              <a:t>: positive</a:t>
            </a:r>
          </a:p>
          <a:p>
            <a:r>
              <a:rPr lang="en-US" sz="1200" b="1" err="1">
                <a:solidFill>
                  <a:srgbClr val="C00000"/>
                </a:solidFill>
                <a:latin typeface="Calibri"/>
                <a:cs typeface="Calibri"/>
              </a:rPr>
              <a:t>housingyes</a:t>
            </a:r>
            <a:r>
              <a:rPr lang="en-US" sz="1200" b="1">
                <a:solidFill>
                  <a:srgbClr val="C00000"/>
                </a:solidFill>
                <a:latin typeface="Calibri"/>
                <a:cs typeface="Calibri"/>
              </a:rPr>
              <a:t>: negative</a:t>
            </a:r>
          </a:p>
          <a:p>
            <a:r>
              <a:rPr lang="en-US" sz="1200" b="1" err="1">
                <a:solidFill>
                  <a:srgbClr val="C00000"/>
                </a:solidFill>
                <a:latin typeface="Calibri"/>
                <a:cs typeface="Calibri"/>
              </a:rPr>
              <a:t>seasonSummer</a:t>
            </a:r>
            <a:r>
              <a:rPr lang="en-US" sz="1200" b="1">
                <a:solidFill>
                  <a:srgbClr val="C00000"/>
                </a:solidFill>
                <a:latin typeface="Calibri"/>
                <a:cs typeface="Calibri"/>
              </a:rPr>
              <a:t>: negative</a:t>
            </a:r>
          </a:p>
          <a:p>
            <a:r>
              <a:rPr lang="en-US" sz="1200" b="1">
                <a:solidFill>
                  <a:srgbClr val="C00000"/>
                </a:solidFill>
                <a:latin typeface="Calibri"/>
                <a:cs typeface="Calibri"/>
              </a:rPr>
              <a:t>campaign: negative</a:t>
            </a:r>
          </a:p>
          <a:p>
            <a:r>
              <a:rPr lang="en-US" sz="1200" b="1" err="1">
                <a:solidFill>
                  <a:srgbClr val="00B050"/>
                </a:solidFill>
                <a:latin typeface="Calibri"/>
                <a:cs typeface="Calibri"/>
              </a:rPr>
              <a:t>monthmar</a:t>
            </a:r>
            <a:r>
              <a:rPr lang="en-US" sz="1200" b="1">
                <a:solidFill>
                  <a:srgbClr val="00B050"/>
                </a:solidFill>
                <a:latin typeface="Calibri"/>
                <a:cs typeface="Calibri"/>
              </a:rPr>
              <a:t>: positive</a:t>
            </a:r>
          </a:p>
          <a:p>
            <a:r>
              <a:rPr lang="en-US" sz="1200" b="1" err="1">
                <a:solidFill>
                  <a:srgbClr val="C00000"/>
                </a:solidFill>
                <a:latin typeface="Calibri"/>
                <a:cs typeface="Calibri"/>
              </a:rPr>
              <a:t>seasonspring</a:t>
            </a:r>
            <a:r>
              <a:rPr lang="en-US" sz="1200" b="1">
                <a:solidFill>
                  <a:srgbClr val="C00000"/>
                </a:solidFill>
                <a:latin typeface="Calibri"/>
                <a:cs typeface="Calibri"/>
              </a:rPr>
              <a:t>: negative</a:t>
            </a:r>
          </a:p>
          <a:p>
            <a:r>
              <a:rPr lang="en-US" sz="1200" b="1" err="1">
                <a:solidFill>
                  <a:srgbClr val="C00000"/>
                </a:solidFill>
                <a:latin typeface="Calibri"/>
                <a:cs typeface="Calibri"/>
              </a:rPr>
              <a:t>monthmay</a:t>
            </a:r>
            <a:r>
              <a:rPr lang="en-US" sz="1200" b="1">
                <a:solidFill>
                  <a:srgbClr val="C00000"/>
                </a:solidFill>
                <a:latin typeface="Calibri"/>
                <a:cs typeface="Calibri"/>
              </a:rPr>
              <a:t>: negative</a:t>
            </a:r>
          </a:p>
          <a:p>
            <a:r>
              <a:rPr lang="en-US" sz="1200" b="1" err="1">
                <a:solidFill>
                  <a:srgbClr val="00B050"/>
                </a:solidFill>
                <a:latin typeface="Calibri"/>
                <a:cs typeface="Calibri"/>
              </a:rPr>
              <a:t>monthoct</a:t>
            </a:r>
            <a:r>
              <a:rPr lang="en-US" sz="1200" b="1">
                <a:solidFill>
                  <a:srgbClr val="00B050"/>
                </a:solidFill>
                <a:latin typeface="Calibri"/>
                <a:cs typeface="Calibri"/>
              </a:rPr>
              <a:t>: positive</a:t>
            </a:r>
          </a:p>
          <a:p>
            <a:r>
              <a:rPr lang="en-US" sz="1200" b="1" err="1">
                <a:solidFill>
                  <a:srgbClr val="C00000"/>
                </a:solidFill>
                <a:latin typeface="Calibri"/>
                <a:cs typeface="Calibri"/>
              </a:rPr>
              <a:t>monthjun</a:t>
            </a:r>
            <a:r>
              <a:rPr lang="en-US" sz="1200" b="1">
                <a:solidFill>
                  <a:srgbClr val="C00000"/>
                </a:solidFill>
                <a:latin typeface="Calibri"/>
                <a:cs typeface="Calibri"/>
              </a:rPr>
              <a:t>: negative</a:t>
            </a:r>
          </a:p>
          <a:p>
            <a:r>
              <a:rPr lang="en-US" sz="1200" b="1" err="1">
                <a:solidFill>
                  <a:srgbClr val="C00000"/>
                </a:solidFill>
                <a:latin typeface="Calibri"/>
                <a:cs typeface="Calibri"/>
              </a:rPr>
              <a:t>loanyes</a:t>
            </a:r>
            <a:r>
              <a:rPr lang="en-US" sz="1200" b="1">
                <a:solidFill>
                  <a:srgbClr val="C00000"/>
                </a:solidFill>
                <a:latin typeface="Calibri"/>
                <a:cs typeface="Calibri"/>
              </a:rPr>
              <a:t>: negative</a:t>
            </a:r>
          </a:p>
          <a:p>
            <a:r>
              <a:rPr lang="en-US" sz="1200" b="1">
                <a:solidFill>
                  <a:srgbClr val="00B050"/>
                </a:solidFill>
                <a:latin typeface="Calibri"/>
                <a:cs typeface="Calibri"/>
              </a:rPr>
              <a:t>previous: positive</a:t>
            </a:r>
          </a:p>
        </p:txBody>
      </p:sp>
    </p:spTree>
    <p:extLst>
      <p:ext uri="{BB962C8B-B14F-4D97-AF65-F5344CB8AC3E}">
        <p14:creationId xmlns:p14="http://schemas.microsoft.com/office/powerpoint/2010/main" val="3298723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68AFC-B5AF-4C8C-98AE-1A15CB6BA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005" y="104930"/>
            <a:ext cx="10515600" cy="1325563"/>
          </a:xfrm>
        </p:spPr>
        <p:txBody>
          <a:bodyPr/>
          <a:lstStyle/>
          <a:p>
            <a:r>
              <a:rPr lang="en-US">
                <a:latin typeface="Sherman Sans Book"/>
                <a:cs typeface="Verdana"/>
              </a:rPr>
              <a:t>Data results: Logistic Regression</a:t>
            </a:r>
            <a:endParaRPr lang="en-US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0A552290-7141-4E2F-818A-9B3D40249C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1781861"/>
              </p:ext>
            </p:extLst>
          </p:nvPr>
        </p:nvGraphicFramePr>
        <p:xfrm>
          <a:off x="445607" y="1430087"/>
          <a:ext cx="6358800" cy="476060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770944">
                  <a:extLst>
                    <a:ext uri="{9D8B030D-6E8A-4147-A177-3AD203B41FA5}">
                      <a16:colId xmlns:a16="http://schemas.microsoft.com/office/drawing/2014/main" val="2554669432"/>
                    </a:ext>
                  </a:extLst>
                </a:gridCol>
                <a:gridCol w="1111988">
                  <a:extLst>
                    <a:ext uri="{9D8B030D-6E8A-4147-A177-3AD203B41FA5}">
                      <a16:colId xmlns:a16="http://schemas.microsoft.com/office/drawing/2014/main" val="866129197"/>
                    </a:ext>
                  </a:extLst>
                </a:gridCol>
                <a:gridCol w="1112802">
                  <a:extLst>
                    <a:ext uri="{9D8B030D-6E8A-4147-A177-3AD203B41FA5}">
                      <a16:colId xmlns:a16="http://schemas.microsoft.com/office/drawing/2014/main" val="769302418"/>
                    </a:ext>
                  </a:extLst>
                </a:gridCol>
                <a:gridCol w="1230627">
                  <a:extLst>
                    <a:ext uri="{9D8B030D-6E8A-4147-A177-3AD203B41FA5}">
                      <a16:colId xmlns:a16="http://schemas.microsoft.com/office/drawing/2014/main" val="389325791"/>
                    </a:ext>
                  </a:extLst>
                </a:gridCol>
                <a:gridCol w="1132439">
                  <a:extLst>
                    <a:ext uri="{9D8B030D-6E8A-4147-A177-3AD203B41FA5}">
                      <a16:colId xmlns:a16="http://schemas.microsoft.com/office/drawing/2014/main" val="2293343144"/>
                    </a:ext>
                  </a:extLst>
                </a:gridCol>
              </a:tblGrid>
              <a:tr h="55441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Source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Value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Standard error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Wald Chi-Square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err="1">
                          <a:effectLst/>
                        </a:rPr>
                        <a:t>Pr</a:t>
                      </a:r>
                      <a:r>
                        <a:rPr lang="en-US" sz="1600">
                          <a:effectLst/>
                        </a:rPr>
                        <a:t> &gt; Chi²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04320633"/>
                  </a:ext>
                </a:extLst>
              </a:tr>
              <a:tr h="55441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Intercept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-0.849577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0.317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7.195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31133576"/>
                  </a:ext>
                </a:extLst>
              </a:tr>
              <a:tr h="280905">
                <a:tc>
                  <a:txBody>
                    <a:bodyPr/>
                    <a:lstStyle/>
                    <a:p>
                      <a:r>
                        <a:rPr lang="en-US" sz="1600" err="1">
                          <a:effectLst/>
                        </a:rPr>
                        <a:t>job.student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0.766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0.296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6.691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59127304"/>
                  </a:ext>
                </a:extLst>
              </a:tr>
              <a:tr h="280905">
                <a:tc>
                  <a:txBody>
                    <a:bodyPr/>
                    <a:lstStyle/>
                    <a:p>
                      <a:r>
                        <a:rPr lang="en-US" sz="1600" err="1">
                          <a:effectLst/>
                        </a:rPr>
                        <a:t>job.retired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0.757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0.279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7.366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53304609"/>
                  </a:ext>
                </a:extLst>
              </a:tr>
              <a:tr h="28090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married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-0.227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0.068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11.237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20951584"/>
                  </a:ext>
                </a:extLst>
              </a:tr>
              <a:tr h="280905">
                <a:tc>
                  <a:txBody>
                    <a:bodyPr/>
                    <a:lstStyle/>
                    <a:p>
                      <a:r>
                        <a:rPr lang="en-US" sz="1600" err="1">
                          <a:effectLst/>
                        </a:rPr>
                        <a:t>HigherEdu.code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0.152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0.063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5.854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0.016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70769941"/>
                  </a:ext>
                </a:extLst>
              </a:tr>
              <a:tr h="28090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balance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0.000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0.000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23.718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&lt; 0.0001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0994941"/>
                  </a:ext>
                </a:extLst>
              </a:tr>
              <a:tr h="280905">
                <a:tc>
                  <a:txBody>
                    <a:bodyPr/>
                    <a:lstStyle/>
                    <a:p>
                      <a:r>
                        <a:rPr lang="en-US" sz="1600" err="1">
                          <a:effectLst/>
                        </a:rPr>
                        <a:t>housing.bin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-0.556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0.047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140.328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&lt; 0.0001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61758491"/>
                  </a:ext>
                </a:extLst>
              </a:tr>
              <a:tr h="280905">
                <a:tc>
                  <a:txBody>
                    <a:bodyPr/>
                    <a:lstStyle/>
                    <a:p>
                      <a:r>
                        <a:rPr lang="en-US" sz="1600" err="1">
                          <a:effectLst/>
                        </a:rPr>
                        <a:t>loan.bin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-0.420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0.064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42.669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&lt; 0.0001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35138442"/>
                  </a:ext>
                </a:extLst>
              </a:tr>
              <a:tr h="280905">
                <a:tc>
                  <a:txBody>
                    <a:bodyPr/>
                    <a:lstStyle/>
                    <a:p>
                      <a:r>
                        <a:rPr lang="en-US" sz="1600" err="1">
                          <a:effectLst/>
                        </a:rPr>
                        <a:t>contact.cell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1.135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0.066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294.088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&lt; 0.0001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53847422"/>
                  </a:ext>
                </a:extLst>
              </a:tr>
              <a:tr h="28090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contact.tel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0.913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0.102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79.670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&lt; 0.0001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07642405"/>
                  </a:ext>
                </a:extLst>
              </a:tr>
              <a:tr h="28090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day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-0.008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0.003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9.236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0792350"/>
                  </a:ext>
                </a:extLst>
              </a:tr>
              <a:tr h="28090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quarter3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-0.225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0.071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9.983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0.002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80634399"/>
                  </a:ext>
                </a:extLst>
              </a:tr>
              <a:tr h="28090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campaign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-0.078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0.010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61.666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&lt; 0.0001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53759073"/>
                  </a:ext>
                </a:extLst>
              </a:tr>
              <a:tr h="280905">
                <a:tc>
                  <a:txBody>
                    <a:bodyPr/>
                    <a:lstStyle/>
                    <a:p>
                      <a:r>
                        <a:rPr lang="en-US" sz="1600" err="1">
                          <a:effectLst/>
                        </a:rPr>
                        <a:t>pout.success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2.131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0.116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338.428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&lt; 0.0001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68034494"/>
                  </a:ext>
                </a:extLst>
              </a:tr>
            </a:tbl>
          </a:graphicData>
        </a:graphic>
      </p:graphicFrame>
      <p:pic>
        <p:nvPicPr>
          <p:cNvPr id="13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4D294302-B567-4B06-A461-2FBD7C422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321" y="1993790"/>
            <a:ext cx="4757596" cy="286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769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26BF-B416-49A3-BDCF-D9791E297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30" y="-2105"/>
            <a:ext cx="10515600" cy="692094"/>
          </a:xfrm>
        </p:spPr>
        <p:txBody>
          <a:bodyPr/>
          <a:lstStyle/>
          <a:p>
            <a:r>
              <a:rPr lang="en-US">
                <a:latin typeface="Sherman Sans Book"/>
                <a:cs typeface="Verdana"/>
              </a:rPr>
              <a:t>What did we learn?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64144-FB8A-4A3C-8015-7737AE34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730" y="687216"/>
            <a:ext cx="11855985" cy="4948084"/>
          </a:xfrm>
        </p:spPr>
        <p:txBody>
          <a:bodyPr vert="horz" lIns="0" tIns="45720" rIns="0" bIns="45720" rtlCol="0" anchor="t">
            <a:normAutofit fontScale="32500" lnSpcReduction="20000"/>
          </a:bodyPr>
          <a:lstStyle/>
          <a:p>
            <a:r>
              <a:rPr lang="en-US" b="1">
                <a:latin typeface="Sherman Sans Book"/>
                <a:cs typeface="Verdana"/>
              </a:rPr>
              <a:t>Logistic Regression vs. Other types of modeling</a:t>
            </a:r>
          </a:p>
          <a:p>
            <a:pPr lvl="1">
              <a:buFont typeface="System Font Regular" panose="020B0604020202020204" pitchFamily="34" charset="0"/>
              <a:buChar char="–"/>
            </a:pPr>
            <a:r>
              <a:rPr lang="en-US">
                <a:latin typeface="Sherman Sans Book"/>
                <a:cs typeface="Verdana"/>
              </a:rPr>
              <a:t>Predictive accuracy vs. Interpretation</a:t>
            </a:r>
          </a:p>
          <a:p>
            <a:r>
              <a:rPr lang="en-US" b="1">
                <a:latin typeface="Sherman Sans Book"/>
                <a:cs typeface="Verdana"/>
              </a:rPr>
              <a:t>Repeat customers</a:t>
            </a:r>
            <a:endParaRPr lang="en-US"/>
          </a:p>
          <a:p>
            <a:pPr lvl="1"/>
            <a:r>
              <a:rPr lang="en-US">
                <a:latin typeface="Sherman Sans Book"/>
                <a:cs typeface="Verdana"/>
              </a:rPr>
              <a:t>Success in prior campaign</a:t>
            </a:r>
          </a:p>
          <a:p>
            <a:pPr lvl="1"/>
            <a:r>
              <a:rPr lang="en-US">
                <a:latin typeface="Sherman Sans Book"/>
                <a:cs typeface="Verdana"/>
              </a:rPr>
              <a:t>Cheaper to retain than to target (CLV)</a:t>
            </a:r>
          </a:p>
          <a:p>
            <a:r>
              <a:rPr lang="en-US" b="1">
                <a:latin typeface="Sherman Sans Book"/>
                <a:cs typeface="Verdana"/>
              </a:rPr>
              <a:t>Students and retirees as target populations</a:t>
            </a:r>
            <a:endParaRPr lang="en-US" b="1"/>
          </a:p>
          <a:p>
            <a:pPr lvl="1"/>
            <a:r>
              <a:rPr lang="en-US">
                <a:latin typeface="Sherman Sans Book"/>
                <a:cs typeface="Verdana"/>
              </a:rPr>
              <a:t>CLV for students </a:t>
            </a:r>
            <a:endParaRPr lang="en-US"/>
          </a:p>
          <a:p>
            <a:pPr lvl="1"/>
            <a:r>
              <a:rPr lang="en-US">
                <a:latin typeface="Sherman Sans Book"/>
                <a:cs typeface="Verdana"/>
              </a:rPr>
              <a:t>Largest balance carried by retirees </a:t>
            </a:r>
          </a:p>
          <a:p>
            <a:r>
              <a:rPr lang="en-US" b="1">
                <a:latin typeface="Sherman Sans Book"/>
                <a:cs typeface="Verdana"/>
              </a:rPr>
              <a:t>Mortgage/loan holders</a:t>
            </a:r>
          </a:p>
          <a:p>
            <a:pPr lvl="1">
              <a:buFont typeface="System Font Regular" panose="020B0604020202020204" pitchFamily="34" charset="0"/>
              <a:buChar char="–"/>
            </a:pPr>
            <a:r>
              <a:rPr lang="en-US">
                <a:latin typeface="Sherman Sans Book"/>
                <a:cs typeface="Verdana"/>
              </a:rPr>
              <a:t>Previous campaigns not successful</a:t>
            </a:r>
          </a:p>
          <a:p>
            <a:pPr lvl="1"/>
            <a:r>
              <a:rPr lang="en-US">
                <a:latin typeface="Sherman Sans Book"/>
                <a:cs typeface="Verdana"/>
              </a:rPr>
              <a:t>Capital payments</a:t>
            </a:r>
          </a:p>
          <a:p>
            <a:r>
              <a:rPr lang="en-US" b="1">
                <a:latin typeface="Sherman Sans Book"/>
                <a:cs typeface="Verdana"/>
              </a:rPr>
              <a:t>Single &amp; Educated</a:t>
            </a:r>
          </a:p>
          <a:p>
            <a:pPr lvl="1"/>
            <a:r>
              <a:rPr lang="en-US">
                <a:latin typeface="Sherman Sans Book"/>
                <a:cs typeface="Verdana"/>
              </a:rPr>
              <a:t>Disposable income </a:t>
            </a:r>
          </a:p>
          <a:p>
            <a:r>
              <a:rPr lang="en-US" b="1">
                <a:latin typeface="Sherman Sans Book"/>
                <a:cs typeface="Verdana"/>
              </a:rPr>
              <a:t>Telemarketing was effective </a:t>
            </a:r>
            <a:endParaRPr lang="en-US" b="1">
              <a:cs typeface="Verdana"/>
            </a:endParaRPr>
          </a:p>
          <a:p>
            <a:pPr lvl="1"/>
            <a:r>
              <a:rPr lang="en-US">
                <a:latin typeface="Sherman Sans Book"/>
                <a:cs typeface="Verdana"/>
              </a:rPr>
              <a:t>Cellphone more impactful than home phone (although both significant) </a:t>
            </a:r>
          </a:p>
          <a:p>
            <a:r>
              <a:rPr lang="en-US" b="1">
                <a:latin typeface="Sherman Sans Book"/>
                <a:cs typeface="Verdana"/>
              </a:rPr>
              <a:t>Seasonal effects</a:t>
            </a:r>
            <a:r>
              <a:rPr lang="en-US">
                <a:latin typeface="Sherman Sans Book"/>
                <a:cs typeface="Verdana"/>
              </a:rPr>
              <a:t> </a:t>
            </a:r>
            <a:endParaRPr lang="en-US">
              <a:cs typeface="Verdana"/>
            </a:endParaRPr>
          </a:p>
          <a:p>
            <a:pPr lvl="1"/>
            <a:r>
              <a:rPr lang="en-US">
                <a:latin typeface="Sherman Sans Book"/>
                <a:cs typeface="Verdana"/>
              </a:rPr>
              <a:t>Spring &amp; Summer less desirable </a:t>
            </a:r>
          </a:p>
          <a:p>
            <a:pPr lvl="1"/>
            <a:r>
              <a:rPr lang="en-US">
                <a:latin typeface="Sherman Sans Book"/>
                <a:cs typeface="Verdana"/>
              </a:rPr>
              <a:t>Fall time to target </a:t>
            </a:r>
          </a:p>
          <a:p>
            <a:pPr lvl="1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CFBCA3-B06B-42F2-AB85-800CC016AF13}"/>
              </a:ext>
            </a:extLst>
          </p:cNvPr>
          <p:cNvSpPr txBox="1"/>
          <p:nvPr/>
        </p:nvSpPr>
        <p:spPr>
          <a:xfrm>
            <a:off x="1015388" y="5963798"/>
            <a:ext cx="113638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AutoNum type="arabicPeriod"/>
            </a:pPr>
            <a:r>
              <a:rPr lang="en-US" sz="1400">
                <a:solidFill>
                  <a:srgbClr val="333333"/>
                </a:solidFill>
                <a:latin typeface="SourceSansPro"/>
              </a:rPr>
              <a:t>FRED Economic Data. "</a:t>
            </a:r>
            <a:r>
              <a:rPr lang="en-US" sz="1400">
                <a:solidFill>
                  <a:srgbClr val="333333"/>
                </a:solidFill>
                <a:latin typeface="SourceSansPro"/>
                <a:hlinkClick r:id="rId2"/>
              </a:rPr>
              <a:t>Assets: Liquidity and Credit Facilities: Loans: Seasonal Credit: Week Average</a:t>
            </a:r>
            <a:r>
              <a:rPr lang="en-US" sz="1400">
                <a:solidFill>
                  <a:srgbClr val="333333"/>
                </a:solidFill>
                <a:latin typeface="SourceSansPro"/>
              </a:rPr>
              <a:t>." Accessed Feb. 12, 2021.</a:t>
            </a:r>
          </a:p>
          <a:p>
            <a:endParaRPr lang="en-US" sz="1400">
              <a:solidFill>
                <a:srgbClr val="333333"/>
              </a:solidFill>
              <a:latin typeface="SourceSansPr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35528C-6785-410A-A954-9E6E5EC524A7}"/>
              </a:ext>
            </a:extLst>
          </p:cNvPr>
          <p:cNvSpPr txBox="1"/>
          <p:nvPr/>
        </p:nvSpPr>
        <p:spPr>
          <a:xfrm>
            <a:off x="2713301" y="4711360"/>
            <a:ext cx="38375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ea typeface="Verdana"/>
                <a:cs typeface="Verdana"/>
              </a:rPr>
              <a:t>1</a:t>
            </a:r>
          </a:p>
        </p:txBody>
      </p:sp>
      <p:pic>
        <p:nvPicPr>
          <p:cNvPr id="7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CBDD31C-605C-440F-B81B-7E1F31BCB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296" y="281189"/>
            <a:ext cx="4380462" cy="2476759"/>
          </a:xfrm>
          <a:prstGeom prst="rect">
            <a:avLst/>
          </a:prstGeom>
        </p:spPr>
      </p:pic>
      <p:pic>
        <p:nvPicPr>
          <p:cNvPr id="8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902340E5-E8FB-4B4B-8B3B-AAC0A4756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005" y="3165245"/>
            <a:ext cx="2633314" cy="143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90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E526-0782-4322-B169-416B609F0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30" y="62161"/>
            <a:ext cx="10515600" cy="793082"/>
          </a:xfrm>
        </p:spPr>
        <p:txBody>
          <a:bodyPr/>
          <a:lstStyle/>
          <a:p>
            <a:r>
              <a:rPr lang="en-US">
                <a:latin typeface="Sherman Sans Book"/>
                <a:cs typeface="Verdana"/>
              </a:rPr>
              <a:t>Recommendations for Marketing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44FD0-FCCE-4F70-82A7-BC8FC0818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45" y="925914"/>
            <a:ext cx="11369407" cy="5205145"/>
          </a:xfrm>
        </p:spPr>
        <p:txBody>
          <a:bodyPr vert="horz" lIns="0" tIns="45720" rIns="0" bIns="45720" rtlCol="0" anchor="t">
            <a:normAutofit fontScale="77500" lnSpcReduction="20000"/>
          </a:bodyPr>
          <a:lstStyle/>
          <a:p>
            <a:r>
              <a:rPr lang="en-US" sz="2800" b="1">
                <a:latin typeface="Sherman Sans Book"/>
                <a:cs typeface="Verdana"/>
              </a:rPr>
              <a:t>Narrow campaign focus</a:t>
            </a:r>
            <a:r>
              <a:rPr lang="en-US" sz="2800">
                <a:latin typeface="Sherman Sans Book"/>
                <a:cs typeface="Verdana"/>
              </a:rPr>
              <a:t> to target three specific customer segments:</a:t>
            </a:r>
          </a:p>
          <a:p>
            <a:pPr lvl="1">
              <a:buFont typeface="System Font Regular" panose="020B0604020202020204" pitchFamily="34" charset="0"/>
              <a:buChar char="–"/>
            </a:pPr>
            <a:r>
              <a:rPr lang="en-US" sz="2400">
                <a:latin typeface="Sherman Sans Book"/>
                <a:cs typeface="Verdana"/>
              </a:rPr>
              <a:t>Students, retirees and mortgage holders</a:t>
            </a:r>
          </a:p>
          <a:p>
            <a:r>
              <a:rPr lang="en-US" sz="2800" b="1">
                <a:latin typeface="Sherman Sans Book"/>
                <a:cs typeface="Verdana"/>
              </a:rPr>
              <a:t>Flagship checking account</a:t>
            </a:r>
            <a:r>
              <a:rPr lang="en-US" sz="2800">
                <a:latin typeface="Sherman Sans Book"/>
                <a:cs typeface="Verdana"/>
              </a:rPr>
              <a:t> by encouraging higher balances in existing checking accounts</a:t>
            </a:r>
            <a:endParaRPr lang="en-US" sz="2800">
              <a:cs typeface="Verdana"/>
            </a:endParaRPr>
          </a:p>
          <a:p>
            <a:pPr lvl="1"/>
            <a:r>
              <a:rPr lang="en-US" sz="2400">
                <a:latin typeface="Sherman Sans Book"/>
                <a:cs typeface="Verdana"/>
              </a:rPr>
              <a:t>Waive monthly account fees if carry higher monthly average balance, direct deposit a certain amount each month or open other products (i.e. credit card, additional accounts, etc.)</a:t>
            </a:r>
          </a:p>
          <a:p>
            <a:r>
              <a:rPr lang="en-US" sz="2800" b="1">
                <a:latin typeface="Sherman Sans Book"/>
                <a:cs typeface="Verdana"/>
              </a:rPr>
              <a:t>Tailor campaign call script</a:t>
            </a:r>
            <a:r>
              <a:rPr lang="en-US" sz="2800">
                <a:latin typeface="Sherman Sans Book"/>
                <a:cs typeface="Verdana"/>
              </a:rPr>
              <a:t> by customer segments</a:t>
            </a:r>
            <a:endParaRPr lang="en-US" sz="2400">
              <a:latin typeface="Sherman Sans Book"/>
              <a:cs typeface="Verdana"/>
            </a:endParaRPr>
          </a:p>
          <a:p>
            <a:pPr lvl="1"/>
            <a:r>
              <a:rPr lang="en-US" sz="2300">
                <a:latin typeface="Sherman Sans Book"/>
                <a:cs typeface="Verdana"/>
              </a:rPr>
              <a:t>Students – Convenience with branch, ATM, mobile and online access</a:t>
            </a:r>
            <a:endParaRPr lang="en-US" sz="2300"/>
          </a:p>
          <a:p>
            <a:pPr lvl="1"/>
            <a:r>
              <a:rPr lang="en-US" sz="2300">
                <a:latin typeface="Sherman Sans Book"/>
                <a:cs typeface="Verdana"/>
              </a:rPr>
              <a:t>Retirees – Responsiveness with in-person service at branch locations</a:t>
            </a:r>
            <a:endParaRPr lang="en-US" sz="2300"/>
          </a:p>
          <a:p>
            <a:pPr lvl="1"/>
            <a:r>
              <a:rPr lang="en-US" sz="2300">
                <a:latin typeface="Sherman Sans Book"/>
                <a:cs typeface="Verdana"/>
              </a:rPr>
              <a:t>Mortgage holders - Focus on self-service tools, such as household budgeting; convenience of bundling products at one bank and paying mortgage with primary account</a:t>
            </a:r>
            <a:endParaRPr lang="en-US" sz="2300"/>
          </a:p>
          <a:p>
            <a:r>
              <a:rPr lang="en-US" sz="2800" b="1">
                <a:latin typeface="Sherman Sans Book"/>
                <a:cs typeface="Verdana"/>
              </a:rPr>
              <a:t>Engage product managers </a:t>
            </a:r>
            <a:r>
              <a:rPr lang="en-US" sz="2800">
                <a:latin typeface="Sherman Sans Book"/>
                <a:cs typeface="Verdana"/>
              </a:rPr>
              <a:t>to consider</a:t>
            </a:r>
            <a:r>
              <a:rPr lang="en-US" sz="2800" b="1">
                <a:latin typeface="Sherman Sans Book"/>
                <a:cs typeface="Verdana"/>
              </a:rPr>
              <a:t> new product development</a:t>
            </a:r>
            <a:r>
              <a:rPr lang="en-US" sz="2800">
                <a:latin typeface="Sherman Sans Book"/>
                <a:cs typeface="Verdana"/>
              </a:rPr>
              <a:t> for students and retirees:</a:t>
            </a:r>
            <a:endParaRPr lang="en-US" sz="2800"/>
          </a:p>
          <a:p>
            <a:pPr lvl="1"/>
            <a:r>
              <a:rPr lang="en-US" sz="2400">
                <a:latin typeface="Sherman Sans Book"/>
                <a:cs typeface="Verdana"/>
              </a:rPr>
              <a:t>Students – Low initial balance but high potential CLV</a:t>
            </a:r>
            <a:endParaRPr lang="en-US" sz="2400"/>
          </a:p>
          <a:p>
            <a:pPr lvl="1"/>
            <a:r>
              <a:rPr lang="en-US" sz="2400">
                <a:latin typeface="Sherman Sans Book"/>
                <a:cs typeface="Verdana"/>
              </a:rPr>
              <a:t>Retirees – Larger balances, lower potential CLV</a:t>
            </a:r>
          </a:p>
          <a:p>
            <a:pPr lvl="1"/>
            <a:r>
              <a:rPr lang="en-US" sz="2400">
                <a:latin typeface="Sherman Sans Book"/>
                <a:cs typeface="Verdana"/>
              </a:rPr>
              <a:t>AB test of products through campaigns between similar college campuses and retirement communities (across geographic locations)</a:t>
            </a:r>
            <a:endParaRPr lang="en-US" sz="2400"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51063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69CE2-B48E-41B8-9894-352052ED39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00880-4371-4092-9178-B12A22C7B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3111" y="-1611583"/>
            <a:ext cx="9020979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Questions???</a:t>
            </a:r>
          </a:p>
        </p:txBody>
      </p:sp>
    </p:spTree>
    <p:extLst>
      <p:ext uri="{BB962C8B-B14F-4D97-AF65-F5344CB8AC3E}">
        <p14:creationId xmlns:p14="http://schemas.microsoft.com/office/powerpoint/2010/main" val="4032771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CC9-F550-F245-B105-23DB02F5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84" y="117246"/>
            <a:ext cx="11452032" cy="949153"/>
          </a:xfrm>
        </p:spPr>
        <p:txBody>
          <a:bodyPr>
            <a:normAutofit/>
          </a:bodyPr>
          <a:lstStyle/>
          <a:p>
            <a:r>
              <a:rPr lang="en-US" sz="2800">
                <a:latin typeface="Sherman Sans Book"/>
                <a:cs typeface="Verdana"/>
              </a:rPr>
              <a:t>Group 2 Project: Bank Marketing for new deposit accounts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7DD01DD-A00B-461F-A7E6-08E822B03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877" y="1285522"/>
            <a:ext cx="6648450" cy="450716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83C199-70F0-4B1D-B087-EF4603426D88}"/>
              </a:ext>
            </a:extLst>
          </p:cNvPr>
          <p:cNvSpPr txBox="1"/>
          <p:nvPr/>
        </p:nvSpPr>
        <p:spPr>
          <a:xfrm>
            <a:off x="5112377" y="6462974"/>
            <a:ext cx="660298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chemeClr val="tx2"/>
                </a:solidFill>
              </a:rPr>
              <a:t>https://www.kaggle.com/janiobachmann/bank-marketing-dataset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6E55BF46-6CA2-4574-82A9-C48D8712B1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63" r="-258" b="7752"/>
          <a:stretch/>
        </p:blipFill>
        <p:spPr>
          <a:xfrm>
            <a:off x="7705782" y="1575125"/>
            <a:ext cx="3574179" cy="208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91857-86F2-4480-8218-68A8422E2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22" y="82428"/>
            <a:ext cx="10515600" cy="520431"/>
          </a:xfrm>
        </p:spPr>
        <p:txBody>
          <a:bodyPr>
            <a:normAutofit fontScale="90000"/>
          </a:bodyPr>
          <a:lstStyle/>
          <a:p>
            <a:r>
              <a:rPr lang="en-US">
                <a:latin typeface="Sherman Sans Book"/>
                <a:cs typeface="Verdana"/>
              </a:rPr>
              <a:t>Data Dictionary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2D321-34A2-4505-ADE1-FE7D9729A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588" y="650186"/>
            <a:ext cx="11507460" cy="5928526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buNone/>
            </a:pPr>
            <a:r>
              <a:rPr lang="en-US" sz="1000" b="1">
                <a:latin typeface="Sherman Sans Book"/>
                <a:cs typeface="Verdana"/>
              </a:rPr>
              <a:t>Input variables:</a:t>
            </a:r>
            <a:endParaRPr lang="en-US" sz="1000">
              <a:latin typeface="Sherman Sans Book"/>
              <a:cs typeface="Verdana"/>
            </a:endParaRPr>
          </a:p>
          <a:p>
            <a:pPr marL="0" indent="0">
              <a:buNone/>
            </a:pPr>
            <a:r>
              <a:rPr lang="en-US" sz="1000" b="1">
                <a:latin typeface="Sherman Sans Book"/>
                <a:cs typeface="Verdana"/>
              </a:rPr>
              <a:t># bank client data:</a:t>
            </a:r>
            <a:endParaRPr lang="en-US" sz="1000" b="1">
              <a:cs typeface="Verdana"/>
            </a:endParaRPr>
          </a:p>
          <a:p>
            <a:pPr marL="0" indent="0">
              <a:buNone/>
            </a:pPr>
            <a:r>
              <a:rPr lang="en-US" sz="1000">
                <a:latin typeface="Sherman Sans Book"/>
                <a:cs typeface="Verdana"/>
              </a:rPr>
              <a:t>1 - age (numeric)</a:t>
            </a:r>
            <a:endParaRPr lang="en-US" sz="1000">
              <a:cs typeface="Verdana"/>
            </a:endParaRPr>
          </a:p>
          <a:p>
            <a:pPr marL="0" indent="0">
              <a:buNone/>
            </a:pPr>
            <a:r>
              <a:rPr lang="en-US" sz="1000">
                <a:latin typeface="Sherman Sans Book"/>
                <a:cs typeface="Verdana"/>
              </a:rPr>
              <a:t>2 - job : type of job (categorical: 'admin.','blue-collar','entrepreneur','housemaid','management','retired','self-employed','services','student','technician','unemployed','unknown')</a:t>
            </a:r>
            <a:endParaRPr lang="en-US" sz="1000">
              <a:cs typeface="Verdana"/>
            </a:endParaRPr>
          </a:p>
          <a:p>
            <a:pPr marL="0" indent="0">
              <a:buNone/>
            </a:pPr>
            <a:r>
              <a:rPr lang="en-US" sz="1000">
                <a:latin typeface="Sherman Sans Book"/>
                <a:cs typeface="Verdana"/>
              </a:rPr>
              <a:t>3 - marital : marital status (categorical: '</a:t>
            </a:r>
            <a:r>
              <a:rPr lang="en-US" sz="1000" err="1">
                <a:latin typeface="Sherman Sans Book"/>
                <a:cs typeface="Verdana"/>
              </a:rPr>
              <a:t>divorced','married','single','unknown</a:t>
            </a:r>
            <a:r>
              <a:rPr lang="en-US" sz="1000">
                <a:latin typeface="Sherman Sans Book"/>
                <a:cs typeface="Verdana"/>
              </a:rPr>
              <a:t>'; note: 'divorced' means divorced or widowed)</a:t>
            </a:r>
            <a:endParaRPr lang="en-US" sz="1000">
              <a:cs typeface="Verdana"/>
            </a:endParaRPr>
          </a:p>
          <a:p>
            <a:pPr marL="0" indent="0">
              <a:buNone/>
            </a:pPr>
            <a:r>
              <a:rPr lang="en-US" sz="1000">
                <a:latin typeface="Sherman Sans Book"/>
                <a:cs typeface="Verdana"/>
              </a:rPr>
              <a:t>4 - education (categorical: 'basic.4y','basic.6y','basic.9y','high.school','illiterate','professional.course','university.degree','unknown')</a:t>
            </a:r>
            <a:endParaRPr lang="en-US" sz="1000">
              <a:cs typeface="Verdana"/>
            </a:endParaRPr>
          </a:p>
          <a:p>
            <a:pPr marL="0" indent="0">
              <a:buNone/>
            </a:pPr>
            <a:r>
              <a:rPr lang="en-US" sz="1000">
                <a:latin typeface="Sherman Sans Book"/>
                <a:cs typeface="Verdana"/>
              </a:rPr>
              <a:t>5 - default: has credit in default? (categorical: '</a:t>
            </a:r>
            <a:r>
              <a:rPr lang="en-US" sz="1000" err="1">
                <a:latin typeface="Sherman Sans Book"/>
                <a:cs typeface="Verdana"/>
              </a:rPr>
              <a:t>no','yes','unknown</a:t>
            </a:r>
            <a:r>
              <a:rPr lang="en-US" sz="1000">
                <a:latin typeface="Sherman Sans Book"/>
                <a:cs typeface="Verdana"/>
              </a:rPr>
              <a:t>')</a:t>
            </a:r>
            <a:endParaRPr lang="en-US" sz="1000">
              <a:cs typeface="Verdana"/>
            </a:endParaRPr>
          </a:p>
          <a:p>
            <a:pPr marL="0" indent="0">
              <a:buNone/>
            </a:pPr>
            <a:r>
              <a:rPr lang="en-US" sz="1000">
                <a:latin typeface="Sherman Sans Book"/>
                <a:cs typeface="Verdana"/>
              </a:rPr>
              <a:t>6 - housing: has housing loan? (categorical: '</a:t>
            </a:r>
            <a:r>
              <a:rPr lang="en-US" sz="1000" err="1">
                <a:latin typeface="Sherman Sans Book"/>
                <a:cs typeface="Verdana"/>
              </a:rPr>
              <a:t>no','yes','unknown</a:t>
            </a:r>
            <a:r>
              <a:rPr lang="en-US" sz="1000">
                <a:latin typeface="Sherman Sans Book"/>
                <a:cs typeface="Verdana"/>
              </a:rPr>
              <a:t>')</a:t>
            </a:r>
            <a:endParaRPr lang="en-US" sz="1000">
              <a:cs typeface="Verdana"/>
            </a:endParaRPr>
          </a:p>
          <a:p>
            <a:pPr marL="0" indent="0">
              <a:buNone/>
            </a:pPr>
            <a:r>
              <a:rPr lang="en-US" sz="1000">
                <a:latin typeface="Sherman Sans Book"/>
                <a:cs typeface="Verdana"/>
              </a:rPr>
              <a:t>7 - loan: has personal loan? (categorical: '</a:t>
            </a:r>
            <a:r>
              <a:rPr lang="en-US" sz="1000" err="1">
                <a:latin typeface="Sherman Sans Book"/>
                <a:cs typeface="Verdana"/>
              </a:rPr>
              <a:t>no','yes','unknown</a:t>
            </a:r>
            <a:r>
              <a:rPr lang="en-US" sz="1000">
                <a:latin typeface="Sherman Sans Book"/>
                <a:cs typeface="Verdana"/>
              </a:rPr>
              <a:t>')</a:t>
            </a:r>
            <a:endParaRPr lang="en-US" sz="1000">
              <a:cs typeface="Verdana"/>
            </a:endParaRPr>
          </a:p>
          <a:p>
            <a:pPr marL="0" indent="0">
              <a:buNone/>
            </a:pPr>
            <a:r>
              <a:rPr lang="en-US" sz="1000" b="1">
                <a:latin typeface="Sherman Sans Book"/>
                <a:cs typeface="Verdana"/>
              </a:rPr>
              <a:t># related with the last contact of the current campaign:</a:t>
            </a:r>
            <a:endParaRPr lang="en-US" sz="1000" b="1">
              <a:cs typeface="Verdana"/>
            </a:endParaRPr>
          </a:p>
          <a:p>
            <a:pPr marL="0" indent="0">
              <a:buNone/>
            </a:pPr>
            <a:r>
              <a:rPr lang="en-US" sz="1000">
                <a:latin typeface="Sherman Sans Book"/>
                <a:cs typeface="Verdana"/>
              </a:rPr>
              <a:t>8 - contact: contact communication type (categorical: '</a:t>
            </a:r>
            <a:r>
              <a:rPr lang="en-US" sz="1000" err="1">
                <a:latin typeface="Sherman Sans Book"/>
                <a:cs typeface="Verdana"/>
              </a:rPr>
              <a:t>cellular','telephone</a:t>
            </a:r>
            <a:r>
              <a:rPr lang="en-US" sz="1000">
                <a:latin typeface="Sherman Sans Book"/>
                <a:cs typeface="Verdana"/>
              </a:rPr>
              <a:t>')</a:t>
            </a:r>
            <a:endParaRPr lang="en-US" sz="1000">
              <a:cs typeface="Verdana"/>
            </a:endParaRPr>
          </a:p>
          <a:p>
            <a:pPr marL="0" indent="0">
              <a:buNone/>
            </a:pPr>
            <a:r>
              <a:rPr lang="en-US" sz="1000">
                <a:latin typeface="Sherman Sans Book"/>
                <a:cs typeface="Verdana"/>
              </a:rPr>
              <a:t>9 - month: last contact month of year (categorical: '</a:t>
            </a:r>
            <a:r>
              <a:rPr lang="en-US" sz="1000" err="1">
                <a:latin typeface="Sherman Sans Book"/>
                <a:cs typeface="Verdana"/>
              </a:rPr>
              <a:t>jan</a:t>
            </a:r>
            <a:r>
              <a:rPr lang="en-US" sz="1000">
                <a:latin typeface="Sherman Sans Book"/>
                <a:cs typeface="Verdana"/>
              </a:rPr>
              <a:t>', '</a:t>
            </a:r>
            <a:r>
              <a:rPr lang="en-US" sz="1000" err="1">
                <a:latin typeface="Sherman Sans Book"/>
                <a:cs typeface="Verdana"/>
              </a:rPr>
              <a:t>feb</a:t>
            </a:r>
            <a:r>
              <a:rPr lang="en-US" sz="1000">
                <a:latin typeface="Sherman Sans Book"/>
                <a:cs typeface="Verdana"/>
              </a:rPr>
              <a:t>', 'mar', ..., '</a:t>
            </a:r>
            <a:r>
              <a:rPr lang="en-US" sz="1000" err="1">
                <a:latin typeface="Sherman Sans Book"/>
                <a:cs typeface="Verdana"/>
              </a:rPr>
              <a:t>nov</a:t>
            </a:r>
            <a:r>
              <a:rPr lang="en-US" sz="1000">
                <a:latin typeface="Sherman Sans Book"/>
                <a:cs typeface="Verdana"/>
              </a:rPr>
              <a:t>', 'dec')</a:t>
            </a:r>
            <a:endParaRPr lang="en-US" sz="1000">
              <a:cs typeface="Verdana"/>
            </a:endParaRPr>
          </a:p>
          <a:p>
            <a:pPr marL="0" indent="0">
              <a:buNone/>
            </a:pPr>
            <a:r>
              <a:rPr lang="en-US" sz="1000">
                <a:latin typeface="Sherman Sans Book"/>
                <a:cs typeface="Verdana"/>
              </a:rPr>
              <a:t>10 - </a:t>
            </a:r>
            <a:r>
              <a:rPr lang="en-US" sz="1000" err="1">
                <a:latin typeface="Sherman Sans Book"/>
                <a:cs typeface="Verdana"/>
              </a:rPr>
              <a:t>day_of_week</a:t>
            </a:r>
            <a:r>
              <a:rPr lang="en-US" sz="1000">
                <a:latin typeface="Sherman Sans Book"/>
                <a:cs typeface="Verdana"/>
              </a:rPr>
              <a:t>: last contact day of the week (categorical: 'mon','</a:t>
            </a:r>
            <a:r>
              <a:rPr lang="en-US" sz="1000" err="1">
                <a:latin typeface="Sherman Sans Book"/>
                <a:cs typeface="Verdana"/>
              </a:rPr>
              <a:t>tue</a:t>
            </a:r>
            <a:r>
              <a:rPr lang="en-US" sz="1000">
                <a:latin typeface="Sherman Sans Book"/>
                <a:cs typeface="Verdana"/>
              </a:rPr>
              <a:t>','wed','</a:t>
            </a:r>
            <a:r>
              <a:rPr lang="en-US" sz="1000" err="1">
                <a:latin typeface="Sherman Sans Book"/>
                <a:cs typeface="Verdana"/>
              </a:rPr>
              <a:t>thu</a:t>
            </a:r>
            <a:r>
              <a:rPr lang="en-US" sz="1000">
                <a:latin typeface="Sherman Sans Book"/>
                <a:cs typeface="Verdana"/>
              </a:rPr>
              <a:t>','</a:t>
            </a:r>
            <a:r>
              <a:rPr lang="en-US" sz="1000" err="1">
                <a:latin typeface="Sherman Sans Book"/>
                <a:cs typeface="Verdana"/>
              </a:rPr>
              <a:t>fri</a:t>
            </a:r>
            <a:r>
              <a:rPr lang="en-US" sz="1000">
                <a:latin typeface="Sherman Sans Book"/>
                <a:cs typeface="Verdana"/>
              </a:rPr>
              <a:t>')</a:t>
            </a:r>
            <a:endParaRPr lang="en-US" sz="1000">
              <a:cs typeface="Verdana"/>
            </a:endParaRPr>
          </a:p>
          <a:p>
            <a:pPr marL="0" indent="0">
              <a:buNone/>
            </a:pPr>
            <a:r>
              <a:rPr lang="en-US" sz="1000">
                <a:latin typeface="Sherman Sans Book"/>
                <a:cs typeface="Verdana"/>
              </a:rPr>
              <a:t>11 - duration: last contact duration, in seconds (numeric). Important note: this attribute highly affects the output target (e.g., if duration=0 then y='no'). Yet, the duration is not known before a call is performed. Also, after the end of the call y is obviously known. Thus, this input should only be included for benchmark purposes and should be discarded if the intention is to have a realistic predictive model.</a:t>
            </a:r>
            <a:endParaRPr lang="en-US" sz="1000">
              <a:cs typeface="Verdana"/>
            </a:endParaRPr>
          </a:p>
          <a:p>
            <a:pPr marL="0" indent="0">
              <a:buNone/>
            </a:pPr>
            <a:r>
              <a:rPr lang="en-US" sz="1000" b="1">
                <a:latin typeface="Sherman Sans Book"/>
                <a:cs typeface="Verdana"/>
              </a:rPr>
              <a:t># other attributes:</a:t>
            </a:r>
            <a:endParaRPr lang="en-US" sz="1000" b="1">
              <a:cs typeface="Verdana"/>
            </a:endParaRPr>
          </a:p>
          <a:p>
            <a:pPr marL="0" indent="0">
              <a:buNone/>
            </a:pPr>
            <a:r>
              <a:rPr lang="en-US" sz="1000">
                <a:latin typeface="Sherman Sans Book"/>
                <a:cs typeface="Verdana"/>
              </a:rPr>
              <a:t>12 - campaign: number of contacts performed during this campaign and for this client (numeric, includes last contact)</a:t>
            </a:r>
            <a:endParaRPr lang="en-US" sz="1000">
              <a:cs typeface="Verdana"/>
            </a:endParaRPr>
          </a:p>
          <a:p>
            <a:pPr marL="0" indent="0">
              <a:buNone/>
            </a:pPr>
            <a:r>
              <a:rPr lang="en-US" sz="1000">
                <a:latin typeface="Sherman Sans Book"/>
                <a:cs typeface="Verdana"/>
              </a:rPr>
              <a:t>13 - </a:t>
            </a:r>
            <a:r>
              <a:rPr lang="en-US" sz="1000" err="1">
                <a:latin typeface="Sherman Sans Book"/>
                <a:cs typeface="Verdana"/>
              </a:rPr>
              <a:t>pdays</a:t>
            </a:r>
            <a:r>
              <a:rPr lang="en-US" sz="1000">
                <a:latin typeface="Sherman Sans Book"/>
                <a:cs typeface="Verdana"/>
              </a:rPr>
              <a:t>: number of days that passed by after the client was last contacted from a previous campaign (numeric; 999 means client was not previously contacted)</a:t>
            </a:r>
            <a:endParaRPr lang="en-US" sz="1000">
              <a:cs typeface="Verdana"/>
            </a:endParaRPr>
          </a:p>
          <a:p>
            <a:pPr marL="0" indent="0">
              <a:buNone/>
            </a:pPr>
            <a:r>
              <a:rPr lang="en-US" sz="1000">
                <a:latin typeface="Sherman Sans Book"/>
                <a:cs typeface="Verdana"/>
              </a:rPr>
              <a:t>14 - previous: number of contacts performed before this campaign and for this client (numeric)</a:t>
            </a:r>
            <a:endParaRPr lang="en-US" sz="1000">
              <a:cs typeface="Verdana"/>
            </a:endParaRPr>
          </a:p>
          <a:p>
            <a:pPr marL="0" indent="0">
              <a:buNone/>
            </a:pPr>
            <a:r>
              <a:rPr lang="en-US" sz="1000">
                <a:latin typeface="Sherman Sans Book"/>
                <a:cs typeface="Verdana"/>
              </a:rPr>
              <a:t>15 - </a:t>
            </a:r>
            <a:r>
              <a:rPr lang="en-US" sz="1000" err="1">
                <a:latin typeface="Sherman Sans Book"/>
                <a:cs typeface="Verdana"/>
              </a:rPr>
              <a:t>poutcome</a:t>
            </a:r>
            <a:r>
              <a:rPr lang="en-US" sz="1000">
                <a:latin typeface="Sherman Sans Book"/>
                <a:cs typeface="Verdana"/>
              </a:rPr>
              <a:t>: outcome of the previous marketing campaign (categorical: '</a:t>
            </a:r>
            <a:r>
              <a:rPr lang="en-US" sz="1000" err="1">
                <a:latin typeface="Sherman Sans Book"/>
                <a:cs typeface="Verdana"/>
              </a:rPr>
              <a:t>failure','nonexistent','success</a:t>
            </a:r>
            <a:r>
              <a:rPr lang="en-US" sz="1000">
                <a:latin typeface="Sherman Sans Book"/>
                <a:cs typeface="Verdana"/>
              </a:rPr>
              <a:t>')</a:t>
            </a:r>
            <a:endParaRPr lang="en-US" sz="1000">
              <a:cs typeface="Verdana"/>
            </a:endParaRPr>
          </a:p>
          <a:p>
            <a:pPr>
              <a:buNone/>
            </a:pPr>
            <a:endParaRPr lang="en-US">
              <a:latin typeface="Sherman Sans Book"/>
            </a:endParaRPr>
          </a:p>
          <a:p>
            <a:pPr>
              <a:buNone/>
            </a:pPr>
            <a:endParaRPr lang="en-US">
              <a:latin typeface="Sherman Sans Boo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0B681-C07A-410F-9668-312FECE31E35}"/>
              </a:ext>
            </a:extLst>
          </p:cNvPr>
          <p:cNvSpPr txBox="1"/>
          <p:nvPr/>
        </p:nvSpPr>
        <p:spPr>
          <a:xfrm>
            <a:off x="7381632" y="-3908"/>
            <a:ext cx="49119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Outcome variable (desired target):</a:t>
            </a:r>
            <a:endParaRPr lang="en-US">
              <a:ea typeface="Verdana" panose="020B0604030504040204"/>
              <a:cs typeface="Verdana" panose="020B0604030504040204"/>
            </a:endParaRPr>
          </a:p>
          <a:p>
            <a:r>
              <a:rPr lang="en-US" sz="1000">
                <a:ea typeface="Verdana" panose="020B0604030504040204"/>
                <a:cs typeface="Verdana" panose="020B0604030504040204"/>
              </a:rPr>
              <a:t>Y – has the client subscribed a term deposit? (binary: 'yes', no')</a:t>
            </a:r>
          </a:p>
        </p:txBody>
      </p:sp>
    </p:spTree>
    <p:extLst>
      <p:ext uri="{BB962C8B-B14F-4D97-AF65-F5344CB8AC3E}">
        <p14:creationId xmlns:p14="http://schemas.microsoft.com/office/powerpoint/2010/main" val="502718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68AFC-B5AF-4C8C-98AE-1A15CB6BA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09" y="130887"/>
            <a:ext cx="51205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Feature Engineering &amp; Preprocessing</a:t>
            </a: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A400C-4C4F-4792-8CE9-02C81CBD4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09" y="1464163"/>
            <a:ext cx="5395039" cy="4917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Binning variables (age, time of the month)</a:t>
            </a:r>
          </a:p>
          <a:p>
            <a:r>
              <a:rPr lang="en-US" sz="2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Converting factors to numeric </a:t>
            </a:r>
          </a:p>
          <a:p>
            <a:r>
              <a:rPr lang="en-US" sz="2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Grouping dates for seasonality </a:t>
            </a:r>
          </a:p>
          <a:p>
            <a:r>
              <a:rPr lang="en-US" sz="2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Logs (balance, duration, campaign, previous, </a:t>
            </a:r>
            <a:r>
              <a:rPr lang="en-US" sz="2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pdays</a:t>
            </a:r>
            <a:r>
              <a:rPr lang="en-US" sz="2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sz="2200">
              <a:solidFill>
                <a:schemeClr val="tx1"/>
              </a:solidFill>
              <a:latin typeface="+mn-lt"/>
              <a:ea typeface="Verdana"/>
              <a:cs typeface="Verdana"/>
            </a:endParaRPr>
          </a:p>
          <a:p>
            <a:r>
              <a:rPr lang="en-US" sz="2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K-means and -medoids clusters</a:t>
            </a:r>
            <a:endParaRPr lang="en-US" sz="2200">
              <a:solidFill>
                <a:schemeClr val="tx1"/>
              </a:solidFill>
              <a:latin typeface="+mn-lt"/>
              <a:ea typeface="Verdana"/>
              <a:cs typeface="Verdana"/>
            </a:endParaRPr>
          </a:p>
          <a:p>
            <a:r>
              <a:rPr lang="en-US" sz="2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Normalize dataset </a:t>
            </a:r>
          </a:p>
          <a:p>
            <a:r>
              <a:rPr lang="en-US" sz="2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80% Train 20% test</a:t>
            </a:r>
          </a:p>
          <a:p>
            <a:r>
              <a:rPr lang="en-US" sz="2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10-fold cross validation</a:t>
            </a:r>
            <a:endParaRPr lang="en-US" sz="2200">
              <a:solidFill>
                <a:schemeClr val="tx1"/>
              </a:solidFill>
              <a:latin typeface="+mn-lt"/>
              <a:ea typeface="Verdana"/>
              <a:cs typeface="Verdana"/>
            </a:endParaRPr>
          </a:p>
          <a:p>
            <a:pPr marL="0" indent="0">
              <a:buNone/>
            </a:pPr>
            <a:r>
              <a:rPr lang="en-US" sz="1700">
                <a:solidFill>
                  <a:schemeClr val="tx1"/>
                </a:solidFill>
                <a:latin typeface="Sherman Sans Book"/>
                <a:ea typeface="+mn-ea"/>
                <a:cs typeface="+mn-cs"/>
              </a:rPr>
              <a:t>*Balanced classification </a:t>
            </a:r>
            <a:endParaRPr lang="en-US" sz="1700">
              <a:solidFill>
                <a:schemeClr val="tx1"/>
              </a:solidFill>
              <a:ea typeface="+mn-ea"/>
              <a:cs typeface="+mn-cs"/>
            </a:endParaRPr>
          </a:p>
          <a:p>
            <a:pPr marL="0"/>
            <a:endParaRPr lang="en-US" sz="2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D06D28E0-3B09-4D0C-9A61-8926B9D94440}"/>
              </a:ext>
            </a:extLst>
          </p:cNvPr>
          <p:cNvSpPr/>
          <p:nvPr/>
        </p:nvSpPr>
        <p:spPr>
          <a:xfrm rot="7740000">
            <a:off x="7626956" y="3264876"/>
            <a:ext cx="1064846" cy="918307"/>
          </a:xfrm>
          <a:prstGeom prst="triangle">
            <a:avLst/>
          </a:prstGeom>
          <a:solidFill>
            <a:schemeClr val="accent1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402BD1ED-440F-4B3B-BF91-85982003B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708" y="4309374"/>
            <a:ext cx="4071815" cy="2440022"/>
          </a:xfrm>
          <a:prstGeom prst="rect">
            <a:avLst/>
          </a:prstGeom>
        </p:spPr>
      </p:pic>
      <p:pic>
        <p:nvPicPr>
          <p:cNvPr id="11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64FD1B6A-62BE-405A-B733-BAF7FAD79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784" y="281346"/>
            <a:ext cx="3798277" cy="2280155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EDF6D2B-A946-42BF-82D8-5D3815ABA907}"/>
              </a:ext>
            </a:extLst>
          </p:cNvPr>
          <p:cNvSpPr/>
          <p:nvPr/>
        </p:nvSpPr>
        <p:spPr>
          <a:xfrm>
            <a:off x="10363444" y="1307367"/>
            <a:ext cx="1006229" cy="9769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Verdana"/>
                <a:cs typeface="Verdana"/>
              </a:rPr>
              <a:t>Log</a:t>
            </a:r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C8C6CA-1043-4861-B45A-9E3C7A49F76C}"/>
              </a:ext>
            </a:extLst>
          </p:cNvPr>
          <p:cNvSpPr txBox="1"/>
          <p:nvPr/>
        </p:nvSpPr>
        <p:spPr>
          <a:xfrm>
            <a:off x="7403612" y="3502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Duration Raw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1F409F-9289-4A8E-8D00-806F04CDA8E8}"/>
              </a:ext>
            </a:extLst>
          </p:cNvPr>
          <p:cNvSpPr txBox="1"/>
          <p:nvPr/>
        </p:nvSpPr>
        <p:spPr>
          <a:xfrm>
            <a:off x="8634535" y="4003919"/>
            <a:ext cx="35735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Duration Log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908502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68AFC-B5AF-4C8C-98AE-1A15CB6BA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herman Sans Book"/>
                <a:cs typeface="Verdana"/>
              </a:rPr>
              <a:t>Comparison to prior 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A400C-4C4F-4792-8CE9-02C81CBD4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latin typeface="Sherman Sans Book"/>
                <a:cs typeface="Verdana"/>
              </a:rPr>
              <a:t>Moro et al. (2011) got 81% accuracy. We got 86% with ensemble techniques.</a:t>
            </a:r>
          </a:p>
          <a:p>
            <a:r>
              <a:rPr lang="en-US">
                <a:latin typeface="Sherman Sans Book"/>
                <a:cs typeface="Verdana"/>
              </a:rPr>
              <a:t>But they used duration of the call as a predictor, which we don't know before we make the call!</a:t>
            </a:r>
          </a:p>
          <a:p>
            <a:r>
              <a:rPr lang="en-US">
                <a:latin typeface="Sherman Sans Book"/>
                <a:cs typeface="Verdana"/>
              </a:rPr>
              <a:t>Dropping duration lowers accuracy – but it's an actionable model. Still 74% accuracy (no information rate is 53%).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38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68AFC-B5AF-4C8C-98AE-1A15CB6BA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herman Sans Book"/>
                <a:cs typeface="Verdana"/>
              </a:rPr>
              <a:t>Segmentation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A400C-4C4F-4792-8CE9-02C81CBD4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>
                <a:latin typeface="Sherman Sans Book"/>
                <a:cs typeface="Verdana"/>
              </a:rPr>
              <a:t>Both classic clustering on numerical variables with k-means and more sophisticated k-medoids on all variables suggested 2 clusters (segments) best fit. PCA largely agrees.</a:t>
            </a:r>
          </a:p>
          <a:p>
            <a:r>
              <a:rPr lang="en-US">
                <a:latin typeface="Sherman Sans Book"/>
                <a:cs typeface="Verdana"/>
              </a:rPr>
              <a:t>Broadly, there's a yes-cluster and a no-cluster. Predicting within each cluster doesn't significantly improve accuracy.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57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6C7AC-6FDB-4349-A432-39A66EED6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298" y="-220314"/>
            <a:ext cx="10515600" cy="1325563"/>
          </a:xfrm>
        </p:spPr>
        <p:txBody>
          <a:bodyPr/>
          <a:lstStyle/>
          <a:p>
            <a:r>
              <a:rPr lang="en-US">
                <a:latin typeface="Sherman Sans Book"/>
                <a:cs typeface="Verdana"/>
              </a:rPr>
              <a:t>Clustering Details</a:t>
            </a:r>
            <a:endParaRPr lang="en-US"/>
          </a:p>
        </p:txBody>
      </p:sp>
      <p:pic>
        <p:nvPicPr>
          <p:cNvPr id="6" name="Picture 6" descr="Graphical user interface, application, scatter chart&#10;&#10;Description automatically generated">
            <a:extLst>
              <a:ext uri="{FF2B5EF4-FFF2-40B4-BE49-F238E27FC236}">
                <a16:creationId xmlns:a16="http://schemas.microsoft.com/office/drawing/2014/main" id="{293B7258-110D-4A6E-8E9A-6998239A6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4697" y="235202"/>
            <a:ext cx="5857410" cy="4066013"/>
          </a:xfrm>
        </p:spPr>
      </p:pic>
      <p:pic>
        <p:nvPicPr>
          <p:cNvPr id="7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915C629-DD43-45E6-975C-6CDF4F12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86" y="695088"/>
            <a:ext cx="5335858" cy="37951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B8F7DF-EAE6-4EBE-850D-ED358F5E7466}"/>
              </a:ext>
            </a:extLst>
          </p:cNvPr>
          <p:cNvSpPr txBox="1"/>
          <p:nvPr/>
        </p:nvSpPr>
        <p:spPr>
          <a:xfrm>
            <a:off x="208156" y="4575716"/>
            <a:ext cx="959190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/>
              <a:t>Cluster 1 Profile:</a:t>
            </a:r>
            <a:r>
              <a:rPr lang="en-US"/>
              <a:t> 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More like to make a deposit in the Spring/Summer</a:t>
            </a:r>
            <a:endParaRPr lang="en-US">
              <a:ea typeface="Verdana"/>
              <a:cs typeface="Verdana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Verdana"/>
                <a:cs typeface="Verdana"/>
              </a:rPr>
              <a:t>Less likely to have been reached by a known calling platform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Verdana"/>
                <a:cs typeface="Verdana"/>
              </a:rPr>
              <a:t>Less likely to have made a deposit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Verdana"/>
                <a:cs typeface="Verdana"/>
              </a:rPr>
              <a:t>More likely to have an unknown prior marketing campaign outcome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ea typeface="Verdana"/>
                <a:cs typeface="Verdana"/>
              </a:rPr>
              <a:t>Less likely to be a student or retired</a:t>
            </a:r>
          </a:p>
          <a:p>
            <a:endParaRPr lang="en-US">
              <a:ea typeface="Verdana"/>
              <a:cs typeface="Verdana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63CAD5-FA8A-4928-BA05-3D581E12081C}"/>
              </a:ext>
            </a:extLst>
          </p:cNvPr>
          <p:cNvSpPr/>
          <p:nvPr/>
        </p:nvSpPr>
        <p:spPr>
          <a:xfrm>
            <a:off x="880946" y="1717288"/>
            <a:ext cx="631902" cy="5947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BF250139-4762-414F-918A-F7A29A732365}"/>
              </a:ext>
            </a:extLst>
          </p:cNvPr>
          <p:cNvSpPr/>
          <p:nvPr/>
        </p:nvSpPr>
        <p:spPr>
          <a:xfrm>
            <a:off x="8550030" y="4300415"/>
            <a:ext cx="3165229" cy="20124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ea typeface="Verdana"/>
                <a:cs typeface="Verdana"/>
              </a:rPr>
              <a:t>Will Have Greater Success with Cluster 2</a:t>
            </a:r>
          </a:p>
        </p:txBody>
      </p:sp>
    </p:spTree>
    <p:extLst>
      <p:ext uri="{BB962C8B-B14F-4D97-AF65-F5344CB8AC3E}">
        <p14:creationId xmlns:p14="http://schemas.microsoft.com/office/powerpoint/2010/main" val="1634153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CF0390-2982-4944-8C59-7F610E336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Algorithms used during modeling 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ECC63-81E6-417E-A0B4-9CDE713D6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chemeClr val="accent4"/>
                </a:solidFill>
                <a:latin typeface="+mn-lt"/>
                <a:ea typeface="+mn-ea"/>
                <a:cs typeface="+mn-cs"/>
              </a:rPr>
              <a:t>Logistic regression (81%)</a:t>
            </a:r>
          </a:p>
          <a:p>
            <a:r>
              <a:rPr lang="en-US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Random Forest (85%)</a:t>
            </a:r>
            <a:endParaRPr lang="en-US">
              <a:solidFill>
                <a:schemeClr val="tx1"/>
              </a:solidFill>
              <a:latin typeface="+mn-lt"/>
              <a:ea typeface="Verdana"/>
              <a:cs typeface="Verdana"/>
            </a:endParaRPr>
          </a:p>
          <a:p>
            <a:r>
              <a:rPr lang="en-US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SVM (83%)</a:t>
            </a:r>
            <a:endParaRPr lang="en-US">
              <a:solidFill>
                <a:schemeClr val="tx1"/>
              </a:solidFill>
              <a:latin typeface="+mn-lt"/>
              <a:ea typeface="Verdana"/>
              <a:cs typeface="Verdana"/>
            </a:endParaRPr>
          </a:p>
          <a:p>
            <a:r>
              <a:rPr lang="en-US">
                <a:solidFill>
                  <a:schemeClr val="tx1"/>
                </a:solidFill>
                <a:latin typeface="+mn-lt"/>
                <a:ea typeface="+mn-ea"/>
                <a:cs typeface="+mn-cs"/>
              </a:rPr>
              <a:t>GBM (84%)</a:t>
            </a:r>
            <a:endParaRPr lang="en-US">
              <a:solidFill>
                <a:schemeClr val="tx1"/>
              </a:solidFill>
              <a:latin typeface="+mn-lt"/>
              <a:ea typeface="Verdana"/>
              <a:cs typeface="Verdana"/>
            </a:endParaRPr>
          </a:p>
          <a:p>
            <a:r>
              <a:rPr lang="en-US" b="1" err="1">
                <a:solidFill>
                  <a:srgbClr val="F76900"/>
                </a:solidFill>
                <a:latin typeface="+mn-lt"/>
                <a:ea typeface="+mn-ea"/>
                <a:cs typeface="+mn-cs"/>
              </a:rPr>
              <a:t>XgbTree</a:t>
            </a:r>
            <a:r>
              <a:rPr lang="en-US" b="1">
                <a:solidFill>
                  <a:srgbClr val="F76900"/>
                </a:solidFill>
                <a:latin typeface="+mn-lt"/>
                <a:ea typeface="+mn-ea"/>
                <a:cs typeface="+mn-cs"/>
              </a:rPr>
              <a:t> (85%)</a:t>
            </a:r>
            <a:endParaRPr lang="en-US" b="1" err="1">
              <a:solidFill>
                <a:srgbClr val="F76900"/>
              </a:solidFill>
              <a:latin typeface="+mn-lt"/>
              <a:ea typeface="Verdana"/>
              <a:cs typeface="Verdana"/>
            </a:endParaRPr>
          </a:p>
          <a:p>
            <a:r>
              <a:rPr lang="en-US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Neural Network (84%)</a:t>
            </a:r>
            <a:endParaRPr lang="en-US">
              <a:solidFill>
                <a:schemeClr val="tx1"/>
              </a:solidFill>
              <a:latin typeface="+mn-lt"/>
              <a:ea typeface="Verdana"/>
              <a:cs typeface="Verdana"/>
            </a:endParaRPr>
          </a:p>
          <a:p>
            <a:r>
              <a:rPr lang="en-US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Lasso, Ridge, Elastic Net (81%)</a:t>
            </a:r>
            <a:endParaRPr lang="en-US">
              <a:solidFill>
                <a:schemeClr val="tx1"/>
              </a:solidFill>
              <a:latin typeface="+mn-lt"/>
              <a:ea typeface="Verdana"/>
              <a:cs typeface="Verdana"/>
            </a:endParaRPr>
          </a:p>
          <a:p>
            <a:r>
              <a:rPr lang="en-US" b="1">
                <a:solidFill>
                  <a:srgbClr val="F76900"/>
                </a:solidFill>
                <a:latin typeface="+mn-lt"/>
                <a:ea typeface="+mn-ea"/>
                <a:cs typeface="+mn-cs"/>
              </a:rPr>
              <a:t>Ensemble (86%)</a:t>
            </a:r>
            <a:endParaRPr lang="en-US" b="1">
              <a:solidFill>
                <a:srgbClr val="F76900"/>
              </a:solidFill>
              <a:latin typeface="+mn-lt"/>
              <a:ea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33111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68AFC-B5AF-4C8C-98AE-1A15CB6BA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3" y="132808"/>
            <a:ext cx="7820722" cy="870222"/>
          </a:xfrm>
        </p:spPr>
        <p:txBody>
          <a:bodyPr/>
          <a:lstStyle/>
          <a:p>
            <a:r>
              <a:rPr lang="en-US">
                <a:latin typeface="Sherman Sans Book"/>
                <a:cs typeface="Verdana"/>
              </a:rPr>
              <a:t>Data results: Models w/ Duration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0B860884-6AF7-4D68-9AF5-73384DFFA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9785" y="1898195"/>
            <a:ext cx="5897136" cy="45128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AA712B-123B-4FD1-8A3D-9852EDB9C2AF}"/>
              </a:ext>
            </a:extLst>
          </p:cNvPr>
          <p:cNvSpPr txBox="1"/>
          <p:nvPr/>
        </p:nvSpPr>
        <p:spPr>
          <a:xfrm>
            <a:off x="8785302" y="2075985"/>
            <a:ext cx="2743200" cy="32316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>
                <a:solidFill>
                  <a:srgbClr val="00B050"/>
                </a:solidFill>
                <a:latin typeface="Calibri"/>
                <a:cs typeface="Calibri"/>
              </a:rPr>
              <a:t>duration: positive</a:t>
            </a:r>
          </a:p>
          <a:p>
            <a:r>
              <a:rPr lang="en-US" sz="1200" b="1" err="1">
                <a:solidFill>
                  <a:srgbClr val="00B050"/>
                </a:solidFill>
                <a:latin typeface="Calibri"/>
                <a:cs typeface="Calibri"/>
              </a:rPr>
              <a:t>poutcome_success</a:t>
            </a:r>
            <a:r>
              <a:rPr lang="en-US" sz="1200" b="1">
                <a:solidFill>
                  <a:srgbClr val="00B050"/>
                </a:solidFill>
                <a:latin typeface="Calibri"/>
                <a:cs typeface="Calibri"/>
              </a:rPr>
              <a:t>: positive </a:t>
            </a:r>
          </a:p>
          <a:p>
            <a:r>
              <a:rPr lang="en-US" sz="1200" b="1">
                <a:solidFill>
                  <a:srgbClr val="C00000"/>
                </a:solidFill>
                <a:latin typeface="Calibri"/>
                <a:cs typeface="Calibri"/>
              </a:rPr>
              <a:t>day: negative</a:t>
            </a:r>
          </a:p>
          <a:p>
            <a:r>
              <a:rPr lang="en-US" sz="1200" b="1">
                <a:solidFill>
                  <a:srgbClr val="00B050"/>
                </a:solidFill>
                <a:latin typeface="Calibri"/>
                <a:cs typeface="Calibri"/>
              </a:rPr>
              <a:t>balance: positive</a:t>
            </a:r>
          </a:p>
          <a:p>
            <a:r>
              <a:rPr lang="en-US" sz="1200" b="1" err="1">
                <a:solidFill>
                  <a:srgbClr val="C00000"/>
                </a:solidFill>
                <a:latin typeface="Calibri"/>
                <a:cs typeface="Calibri"/>
              </a:rPr>
              <a:t>poutcome_unknown</a:t>
            </a:r>
            <a:r>
              <a:rPr lang="en-US" sz="1200" b="1">
                <a:solidFill>
                  <a:srgbClr val="C00000"/>
                </a:solidFill>
                <a:latin typeface="Calibri"/>
                <a:cs typeface="Calibri"/>
              </a:rPr>
              <a:t>: negative</a:t>
            </a:r>
          </a:p>
          <a:p>
            <a:r>
              <a:rPr lang="en-US" sz="1200" b="1" err="1">
                <a:solidFill>
                  <a:srgbClr val="00B050"/>
                </a:solidFill>
                <a:latin typeface="Calibri"/>
                <a:cs typeface="Calibri"/>
              </a:rPr>
              <a:t>pdays</a:t>
            </a:r>
            <a:r>
              <a:rPr lang="en-US" sz="1200" b="1">
                <a:solidFill>
                  <a:srgbClr val="00B050"/>
                </a:solidFill>
                <a:latin typeface="Calibri"/>
                <a:cs typeface="Calibri"/>
              </a:rPr>
              <a:t>: positive</a:t>
            </a:r>
          </a:p>
          <a:p>
            <a:r>
              <a:rPr lang="en-US" sz="1200" b="1">
                <a:solidFill>
                  <a:srgbClr val="00B050"/>
                </a:solidFill>
                <a:latin typeface="Calibri"/>
                <a:cs typeface="Calibri"/>
              </a:rPr>
              <a:t>age: positive</a:t>
            </a:r>
          </a:p>
          <a:p>
            <a:r>
              <a:rPr lang="en-US" sz="1200" b="1" err="1">
                <a:solidFill>
                  <a:srgbClr val="C00000"/>
                </a:solidFill>
                <a:latin typeface="Calibri"/>
                <a:cs typeface="Calibri"/>
              </a:rPr>
              <a:t>housingyes</a:t>
            </a:r>
            <a:r>
              <a:rPr lang="en-US" sz="1200" b="1">
                <a:solidFill>
                  <a:srgbClr val="C00000"/>
                </a:solidFill>
                <a:latin typeface="Calibri"/>
                <a:cs typeface="Calibri"/>
              </a:rPr>
              <a:t>: negative</a:t>
            </a:r>
          </a:p>
          <a:p>
            <a:r>
              <a:rPr lang="en-US" sz="1200" b="1" err="1">
                <a:solidFill>
                  <a:srgbClr val="C00000"/>
                </a:solidFill>
                <a:latin typeface="Calibri"/>
                <a:cs typeface="Calibri"/>
              </a:rPr>
              <a:t>seasonSummer</a:t>
            </a:r>
            <a:r>
              <a:rPr lang="en-US" sz="1200" b="1">
                <a:solidFill>
                  <a:srgbClr val="C00000"/>
                </a:solidFill>
                <a:latin typeface="Calibri"/>
                <a:cs typeface="Calibri"/>
              </a:rPr>
              <a:t>: negative</a:t>
            </a:r>
          </a:p>
          <a:p>
            <a:r>
              <a:rPr lang="en-US" sz="1200" b="1">
                <a:solidFill>
                  <a:srgbClr val="C00000"/>
                </a:solidFill>
                <a:latin typeface="Calibri"/>
                <a:cs typeface="Calibri"/>
              </a:rPr>
              <a:t>campaign: negative</a:t>
            </a:r>
          </a:p>
          <a:p>
            <a:r>
              <a:rPr lang="en-US" sz="1200" b="1" err="1">
                <a:solidFill>
                  <a:srgbClr val="00B050"/>
                </a:solidFill>
                <a:latin typeface="Calibri"/>
                <a:cs typeface="Calibri"/>
              </a:rPr>
              <a:t>monthmar</a:t>
            </a:r>
            <a:r>
              <a:rPr lang="en-US" sz="1200" b="1">
                <a:solidFill>
                  <a:srgbClr val="00B050"/>
                </a:solidFill>
                <a:latin typeface="Calibri"/>
                <a:cs typeface="Calibri"/>
              </a:rPr>
              <a:t>: positive</a:t>
            </a:r>
          </a:p>
          <a:p>
            <a:r>
              <a:rPr lang="en-US" sz="1200" b="1" err="1">
                <a:solidFill>
                  <a:srgbClr val="C00000"/>
                </a:solidFill>
                <a:latin typeface="Calibri"/>
                <a:cs typeface="Calibri"/>
              </a:rPr>
              <a:t>seasonspring</a:t>
            </a:r>
            <a:r>
              <a:rPr lang="en-US" sz="1200" b="1">
                <a:solidFill>
                  <a:srgbClr val="C00000"/>
                </a:solidFill>
                <a:latin typeface="Calibri"/>
                <a:cs typeface="Calibri"/>
              </a:rPr>
              <a:t>: negative</a:t>
            </a:r>
          </a:p>
          <a:p>
            <a:r>
              <a:rPr lang="en-US" sz="1200" b="1" err="1">
                <a:solidFill>
                  <a:srgbClr val="C00000"/>
                </a:solidFill>
                <a:latin typeface="Calibri"/>
                <a:cs typeface="Calibri"/>
              </a:rPr>
              <a:t>monthmay</a:t>
            </a:r>
            <a:r>
              <a:rPr lang="en-US" sz="1200" b="1">
                <a:solidFill>
                  <a:srgbClr val="C00000"/>
                </a:solidFill>
                <a:latin typeface="Calibri"/>
                <a:cs typeface="Calibri"/>
              </a:rPr>
              <a:t>: negative</a:t>
            </a:r>
          </a:p>
          <a:p>
            <a:r>
              <a:rPr lang="en-US" sz="1200" b="1" err="1">
                <a:solidFill>
                  <a:srgbClr val="00B050"/>
                </a:solidFill>
                <a:latin typeface="Calibri"/>
                <a:cs typeface="Calibri"/>
              </a:rPr>
              <a:t>monthoct</a:t>
            </a:r>
            <a:r>
              <a:rPr lang="en-US" sz="1200" b="1">
                <a:solidFill>
                  <a:srgbClr val="00B050"/>
                </a:solidFill>
                <a:latin typeface="Calibri"/>
                <a:cs typeface="Calibri"/>
              </a:rPr>
              <a:t>: positive</a:t>
            </a:r>
          </a:p>
          <a:p>
            <a:r>
              <a:rPr lang="en-US" sz="1200" b="1" err="1">
                <a:solidFill>
                  <a:srgbClr val="C00000"/>
                </a:solidFill>
                <a:latin typeface="Calibri"/>
                <a:cs typeface="Calibri"/>
              </a:rPr>
              <a:t>monthjun</a:t>
            </a:r>
            <a:r>
              <a:rPr lang="en-US" sz="1200" b="1">
                <a:solidFill>
                  <a:srgbClr val="C00000"/>
                </a:solidFill>
                <a:latin typeface="Calibri"/>
                <a:cs typeface="Calibri"/>
              </a:rPr>
              <a:t>: negative</a:t>
            </a:r>
          </a:p>
          <a:p>
            <a:r>
              <a:rPr lang="en-US" sz="1200" b="1" err="1">
                <a:solidFill>
                  <a:srgbClr val="C00000"/>
                </a:solidFill>
                <a:latin typeface="Calibri"/>
                <a:cs typeface="Calibri"/>
              </a:rPr>
              <a:t>loanyes</a:t>
            </a:r>
            <a:r>
              <a:rPr lang="en-US" sz="1200" b="1">
                <a:solidFill>
                  <a:srgbClr val="C00000"/>
                </a:solidFill>
                <a:latin typeface="Calibri"/>
                <a:cs typeface="Calibri"/>
              </a:rPr>
              <a:t>: negative</a:t>
            </a:r>
          </a:p>
          <a:p>
            <a:r>
              <a:rPr lang="en-US" sz="1200" b="1">
                <a:solidFill>
                  <a:srgbClr val="00B050"/>
                </a:solidFill>
                <a:latin typeface="Calibri"/>
                <a:cs typeface="Calibri"/>
              </a:rPr>
              <a:t>previous: positive</a:t>
            </a: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F9FC24D9-579D-4D8C-9287-1D0466522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204" y="162039"/>
            <a:ext cx="2743200" cy="1627385"/>
          </a:xfrm>
          <a:prstGeom prst="rect">
            <a:avLst/>
          </a:prstGeom>
        </p:spPr>
      </p:pic>
      <p:pic>
        <p:nvPicPr>
          <p:cNvPr id="8" name="Picture 8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AA8F30C1-6DAF-4E05-96FA-908583949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92" y="1074784"/>
            <a:ext cx="3983892" cy="49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03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BASF_CONVERTED_TO_TAGS" val="1"/>
</p:tagLst>
</file>

<file path=ppt/theme/theme1.xml><?xml version="1.0" encoding="utf-8"?>
<a:theme xmlns:a="http://schemas.openxmlformats.org/drawingml/2006/main" name="Office Theme">
  <a:themeElements>
    <a:clrScheme name="Syracuse University Color Palette">
      <a:dk1>
        <a:srgbClr val="3F403F"/>
      </a:dk1>
      <a:lt1>
        <a:srgbClr val="FFFFFF"/>
      </a:lt1>
      <a:dk2>
        <a:srgbClr val="F76900"/>
      </a:dk2>
      <a:lt2>
        <a:srgbClr val="ADB3B8"/>
      </a:lt2>
      <a:accent1>
        <a:srgbClr val="000E54"/>
      </a:accent1>
      <a:accent2>
        <a:srgbClr val="FF431B"/>
      </a:accent2>
      <a:accent3>
        <a:srgbClr val="FF8E00"/>
      </a:accent3>
      <a:accent4>
        <a:srgbClr val="203299"/>
      </a:accent4>
      <a:accent5>
        <a:srgbClr val="2B72D7"/>
      </a:accent5>
      <a:accent6>
        <a:srgbClr val="F76900"/>
      </a:accent6>
      <a:hlink>
        <a:srgbClr val="D74100"/>
      </a:hlink>
      <a:folHlink>
        <a:srgbClr val="D74100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1427</Words>
  <Application>Microsoft Office PowerPoint</Application>
  <PresentationFormat>Widescreen</PresentationFormat>
  <Paragraphs>241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Consolas</vt:lpstr>
      <vt:lpstr>Lucida Console</vt:lpstr>
      <vt:lpstr>Sherman Sans</vt:lpstr>
      <vt:lpstr>Sherman Sans Book</vt:lpstr>
      <vt:lpstr>Sherman Serif Book</vt:lpstr>
      <vt:lpstr>SourceSansPro</vt:lpstr>
      <vt:lpstr>System Font Regular</vt:lpstr>
      <vt:lpstr>Verdana</vt:lpstr>
      <vt:lpstr>Wingdings</vt:lpstr>
      <vt:lpstr>Office Theme</vt:lpstr>
      <vt:lpstr>Final Project: Analyzing banking deposits and who our customers might be?</vt:lpstr>
      <vt:lpstr>Group 2 Project: Bank Marketing for new deposit accounts</vt:lpstr>
      <vt:lpstr>Data Dictionary</vt:lpstr>
      <vt:lpstr>Feature Engineering &amp; Preprocessing </vt:lpstr>
      <vt:lpstr>Comparison to prior work</vt:lpstr>
      <vt:lpstr>Segmentation </vt:lpstr>
      <vt:lpstr>Clustering Details</vt:lpstr>
      <vt:lpstr>Algorithms used during modeling </vt:lpstr>
      <vt:lpstr>Data results: Models w/ Duration</vt:lpstr>
      <vt:lpstr>Data results: Models w/out Duration</vt:lpstr>
      <vt:lpstr>Data results: Logistic Regression</vt:lpstr>
      <vt:lpstr>What did we learn?</vt:lpstr>
      <vt:lpstr>Recommendations for Marketing </vt:lpstr>
      <vt:lpstr>Questions???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Diversity &amp; Inclusion</dc:title>
  <dc:creator>Jeffrey S Viray</dc:creator>
  <cp:lastModifiedBy>quinn.knudsen@basf.com</cp:lastModifiedBy>
  <cp:revision>3</cp:revision>
  <dcterms:created xsi:type="dcterms:W3CDTF">2021-01-10T16:56:48Z</dcterms:created>
  <dcterms:modified xsi:type="dcterms:W3CDTF">2021-03-18T00:34:19Z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_to_AIP">
    <vt:i4>0</vt:i4>
  </property>
  <property fmtid="{D5CDD505-2E9C-101B-9397-08002B2CF9AE}" pid="3" name="MSIP_Label_c8c00982-80e1-41e6-a03a-12f4ca954faf_Enabled">
    <vt:lpwstr>True</vt:lpwstr>
  </property>
  <property fmtid="{D5CDD505-2E9C-101B-9397-08002B2CF9AE}" pid="4" name="MSIP_Label_c8c00982-80e1-41e6-a03a-12f4ca954faf_SiteId">
    <vt:lpwstr>ecaa386b-c8df-4ce0-ad01-740cbdb5ba55</vt:lpwstr>
  </property>
  <property fmtid="{D5CDD505-2E9C-101B-9397-08002B2CF9AE}" pid="5" name="MSIP_Label_c8c00982-80e1-41e6-a03a-12f4ca954faf_Owner">
    <vt:lpwstr>KnudseQ@basfad.basf.net</vt:lpwstr>
  </property>
  <property fmtid="{D5CDD505-2E9C-101B-9397-08002B2CF9AE}" pid="6" name="MSIP_Label_c8c00982-80e1-41e6-a03a-12f4ca954faf_SetDate">
    <vt:lpwstr>2021-03-18T00:33:38.8770185Z</vt:lpwstr>
  </property>
  <property fmtid="{D5CDD505-2E9C-101B-9397-08002B2CF9AE}" pid="7" name="MSIP_Label_c8c00982-80e1-41e6-a03a-12f4ca954faf_Name">
    <vt:lpwstr>Internal</vt:lpwstr>
  </property>
  <property fmtid="{D5CDD505-2E9C-101B-9397-08002B2CF9AE}" pid="8" name="MSIP_Label_c8c00982-80e1-41e6-a03a-12f4ca954faf_Application">
    <vt:lpwstr>Microsoft Azure Information Protection</vt:lpwstr>
  </property>
  <property fmtid="{D5CDD505-2E9C-101B-9397-08002B2CF9AE}" pid="9" name="MSIP_Label_c8c00982-80e1-41e6-a03a-12f4ca954faf_ActionId">
    <vt:lpwstr>87bb64a3-03b9-4b2b-92c9-8147578f758e</vt:lpwstr>
  </property>
  <property fmtid="{D5CDD505-2E9C-101B-9397-08002B2CF9AE}" pid="10" name="MSIP_Label_c8c00982-80e1-41e6-a03a-12f4ca954faf_Extended_MSFT_Method">
    <vt:lpwstr>Automatic</vt:lpwstr>
  </property>
  <property fmtid="{D5CDD505-2E9C-101B-9397-08002B2CF9AE}" pid="11" name="MSIP_Label_06530cf4-8573-4c29-a912-bbcdac835909_Enabled">
    <vt:lpwstr>True</vt:lpwstr>
  </property>
  <property fmtid="{D5CDD505-2E9C-101B-9397-08002B2CF9AE}" pid="12" name="MSIP_Label_06530cf4-8573-4c29-a912-bbcdac835909_SiteId">
    <vt:lpwstr>ecaa386b-c8df-4ce0-ad01-740cbdb5ba55</vt:lpwstr>
  </property>
  <property fmtid="{D5CDD505-2E9C-101B-9397-08002B2CF9AE}" pid="13" name="MSIP_Label_06530cf4-8573-4c29-a912-bbcdac835909_Owner">
    <vt:lpwstr>KnudseQ@basfad.basf.net</vt:lpwstr>
  </property>
  <property fmtid="{D5CDD505-2E9C-101B-9397-08002B2CF9AE}" pid="14" name="MSIP_Label_06530cf4-8573-4c29-a912-bbcdac835909_SetDate">
    <vt:lpwstr>2021-03-18T00:33:38.8770185Z</vt:lpwstr>
  </property>
  <property fmtid="{D5CDD505-2E9C-101B-9397-08002B2CF9AE}" pid="15" name="MSIP_Label_06530cf4-8573-4c29-a912-bbcdac835909_Name">
    <vt:lpwstr>Unprotected</vt:lpwstr>
  </property>
  <property fmtid="{D5CDD505-2E9C-101B-9397-08002B2CF9AE}" pid="16" name="MSIP_Label_06530cf4-8573-4c29-a912-bbcdac835909_Application">
    <vt:lpwstr>Microsoft Azure Information Protection</vt:lpwstr>
  </property>
  <property fmtid="{D5CDD505-2E9C-101B-9397-08002B2CF9AE}" pid="17" name="MSIP_Label_06530cf4-8573-4c29-a912-bbcdac835909_ActionId">
    <vt:lpwstr>87bb64a3-03b9-4b2b-92c9-8147578f758e</vt:lpwstr>
  </property>
  <property fmtid="{D5CDD505-2E9C-101B-9397-08002B2CF9AE}" pid="18" name="MSIP_Label_06530cf4-8573-4c29-a912-bbcdac835909_Parent">
    <vt:lpwstr>c8c00982-80e1-41e6-a03a-12f4ca954faf</vt:lpwstr>
  </property>
  <property fmtid="{D5CDD505-2E9C-101B-9397-08002B2CF9AE}" pid="19" name="MSIP_Label_06530cf4-8573-4c29-a912-bbcdac835909_Extended_MSFT_Method">
    <vt:lpwstr>Automatic</vt:lpwstr>
  </property>
  <property fmtid="{D5CDD505-2E9C-101B-9397-08002B2CF9AE}" pid="20" name="Sensitivity">
    <vt:lpwstr>Internal Unprotected</vt:lpwstr>
  </property>
</Properties>
</file>